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  <p:sldMasterId id="2147483730" r:id="rId2"/>
    <p:sldMasterId id="2147483746" r:id="rId3"/>
    <p:sldMasterId id="2147483763" r:id="rId4"/>
  </p:sldMasterIdLst>
  <p:notesMasterIdLst>
    <p:notesMasterId r:id="rId23"/>
  </p:notesMasterIdLst>
  <p:handoutMasterIdLst>
    <p:handoutMasterId r:id="rId24"/>
  </p:handoutMasterIdLst>
  <p:sldIdLst>
    <p:sldId id="5596" r:id="rId5"/>
    <p:sldId id="6050" r:id="rId6"/>
    <p:sldId id="5035" r:id="rId7"/>
    <p:sldId id="5036" r:id="rId8"/>
    <p:sldId id="5037" r:id="rId9"/>
    <p:sldId id="6144" r:id="rId10"/>
    <p:sldId id="6145" r:id="rId11"/>
    <p:sldId id="6120" r:id="rId12"/>
    <p:sldId id="6121" r:id="rId13"/>
    <p:sldId id="6122" r:id="rId14"/>
    <p:sldId id="6123" r:id="rId15"/>
    <p:sldId id="6124" r:id="rId16"/>
    <p:sldId id="6125" r:id="rId17"/>
    <p:sldId id="6127" r:id="rId18"/>
    <p:sldId id="6128" r:id="rId19"/>
    <p:sldId id="6129" r:id="rId20"/>
    <p:sldId id="6261" r:id="rId21"/>
    <p:sldId id="6235" r:id="rId22"/>
  </p:sldIdLst>
  <p:sldSz cx="10287000" cy="6858000" type="35mm"/>
  <p:notesSz cx="6711950" cy="98631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ＭＳ Ｐゴシック" pitchFamily="50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ＭＳ Ｐゴシック" pitchFamily="50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ＭＳ Ｐゴシック" pitchFamily="50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ＭＳ Ｐゴシック" pitchFamily="50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6">
          <p15:clr>
            <a:srgbClr val="A4A3A4"/>
          </p15:clr>
        </p15:guide>
        <p15:guide id="2" pos="211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FF33"/>
    <a:srgbClr val="99CC00"/>
    <a:srgbClr val="FF9900"/>
    <a:srgbClr val="FF9999"/>
    <a:srgbClr val="FFFFFF"/>
    <a:srgbClr val="00FFFF"/>
    <a:srgbClr val="99FF99"/>
    <a:srgbClr val="FFCC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3" autoAdjust="0"/>
    <p:restoredTop sz="94604" autoAdjust="0"/>
  </p:normalViewPr>
  <p:slideViewPr>
    <p:cSldViewPr snapToGrid="0">
      <p:cViewPr varScale="1">
        <p:scale>
          <a:sx n="128" d="100"/>
          <a:sy n="128" d="100"/>
        </p:scale>
        <p:origin x="570" y="13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1932" y="-108"/>
      </p:cViewPr>
      <p:guideLst>
        <p:guide orient="horz" pos="3106"/>
        <p:guide pos="211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83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000">
                <a:effectLst/>
              </a:defRPr>
            </a:lvl1pPr>
          </a:lstStyle>
          <a:p>
            <a:r>
              <a:rPr lang="ja-JP" altLang="en-US"/>
              <a:t>岩室紳也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3650" y="0"/>
            <a:ext cx="29083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ffectLst/>
              </a:defRPr>
            </a:lvl1pPr>
          </a:lstStyle>
          <a:p>
            <a:fld id="{3FF0506C-5F80-4A78-AEFA-F1B1D47EB8D5}" type="datetime1">
              <a:rPr lang="ja-JP" altLang="en-US"/>
              <a:pPr/>
              <a:t>2020/1/19</a:t>
            </a:fld>
            <a:endParaRPr lang="en-US" altLang="ja-JP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9425"/>
            <a:ext cx="29083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000">
                <a:effectLst/>
              </a:defRPr>
            </a:lvl1pPr>
          </a:lstStyle>
          <a:p>
            <a:endParaRPr lang="ja-JP" altLang="en-US"/>
          </a:p>
          <a:p>
            <a:endParaRPr lang="ja-JP" alt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3650" y="9369425"/>
            <a:ext cx="29083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000">
                <a:effectLst/>
              </a:defRPr>
            </a:lvl1pPr>
          </a:lstStyle>
          <a:p>
            <a:fld id="{479EFEC8-4879-4DEA-8957-1D1803B41E9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5228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83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000">
                <a:effectLst/>
              </a:defRPr>
            </a:lvl1pPr>
          </a:lstStyle>
          <a:p>
            <a:endParaRPr lang="en-US" altLang="ja-JP"/>
          </a:p>
        </p:txBody>
      </p:sp>
      <p:sp>
        <p:nvSpPr>
          <p:cNvPr id="2057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582613" y="739775"/>
            <a:ext cx="5548312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84713"/>
            <a:ext cx="492125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83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ffectLst/>
              </a:defRPr>
            </a:lvl1pPr>
          </a:lstStyle>
          <a:p>
            <a:fld id="{F99C5831-F1E8-45D6-9EDB-E50CF0D8982C}" type="datetime1">
              <a:rPr lang="ja-JP" altLang="en-US"/>
              <a:pPr/>
              <a:t>2020/1/19</a:t>
            </a:fld>
            <a:endParaRPr lang="en-US" altLang="ja-JP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9425"/>
            <a:ext cx="29083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000">
                <a:effectLst/>
              </a:defRPr>
            </a:lvl1pPr>
          </a:lstStyle>
          <a:p>
            <a:endParaRPr lang="en-US" altLang="ja-JP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9369425"/>
            <a:ext cx="29083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000">
                <a:effectLst/>
              </a:defRPr>
            </a:lvl1pPr>
          </a:lstStyle>
          <a:p>
            <a:fld id="{85F6F44D-461E-4EB7-AB70-220CF71F296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475848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9C5831-F1E8-45D6-9EDB-E50CF0D8982C}" type="datetime1">
              <a:rPr kumimoji="0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2020/1/19</a:t>
            </a:fld>
            <a:endParaRPr kumimoji="0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F6F44D-461E-4EB7-AB70-220CF71F2965}" type="slidenum">
              <a:rPr kumimoji="0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208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9C5831-F1E8-45D6-9EDB-E50CF0D8982C}" type="datetime1">
              <a:rPr kumimoji="0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2020/1/19</a:t>
            </a:fld>
            <a:endParaRPr kumimoji="0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F6F44D-461E-4EB7-AB70-220CF71F2965}" type="slidenum">
              <a:rPr kumimoji="0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954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9C5831-F1E8-45D6-9EDB-E50CF0D8982C}" type="datetime1">
              <a:rPr kumimoji="0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2020/1/19</a:t>
            </a:fld>
            <a:endParaRPr kumimoji="0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F6F44D-461E-4EB7-AB70-220CF71F2965}" type="slidenum">
              <a:rPr kumimoji="0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6414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9C5831-F1E8-45D6-9EDB-E50CF0D8982C}" type="datetime1">
              <a:rPr kumimoji="0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2020/1/19</a:t>
            </a:fld>
            <a:endParaRPr kumimoji="0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F6F44D-461E-4EB7-AB70-220CF71F2965}" type="slidenum">
              <a:rPr kumimoji="0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8017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9C5831-F1E8-45D6-9EDB-E50CF0D8982C}" type="datetime1">
              <a:rPr kumimoji="0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2020/1/19</a:t>
            </a:fld>
            <a:endParaRPr kumimoji="0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F6F44D-461E-4EB7-AB70-220CF71F2965}" type="slidenum">
              <a:rPr kumimoji="0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5615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9C5831-F1E8-45D6-9EDB-E50CF0D8982C}" type="datetime1">
              <a:rPr kumimoji="0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2020/1/19</a:t>
            </a:fld>
            <a:endParaRPr kumimoji="0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F6F44D-461E-4EB7-AB70-220CF71F2965}" type="slidenum">
              <a:rPr kumimoji="0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890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  <p:transition spd="slow" advTm="102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 spd="slow" advTm="102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93013" y="196850"/>
            <a:ext cx="2459037" cy="63674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14313" y="196850"/>
            <a:ext cx="7226300" cy="63674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 spd="slow" advTm="102000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228600" y="1585913"/>
            <a:ext cx="4835525" cy="4978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6525" y="1585913"/>
            <a:ext cx="4835525" cy="4978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 spd="slow" advTm="102000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61785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03802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65749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1585913"/>
            <a:ext cx="4833938" cy="497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4938" y="1585913"/>
            <a:ext cx="4835525" cy="497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640451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3579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7289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657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 spd="slow" advTm="102000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860714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455940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737529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91425" y="196850"/>
            <a:ext cx="2459038" cy="63674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14313" y="196850"/>
            <a:ext cx="7224712" cy="63674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882461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タイトル、テキスト、メディア クリッ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228600" y="1585913"/>
            <a:ext cx="4833938" cy="4978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メディア プレースホルダ 3"/>
          <p:cNvSpPr>
            <a:spLocks noGrp="1"/>
          </p:cNvSpPr>
          <p:nvPr>
            <p:ph type="media" sz="half" idx="2"/>
          </p:nvPr>
        </p:nvSpPr>
        <p:spPr>
          <a:xfrm>
            <a:off x="5214938" y="1585913"/>
            <a:ext cx="4835525" cy="497840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97726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228600" y="1585913"/>
            <a:ext cx="9821863" cy="497840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5894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228600" y="1585913"/>
            <a:ext cx="4833938" cy="4978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214938" y="1585913"/>
            <a:ext cx="4835525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5214938" y="4151313"/>
            <a:ext cx="4835525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347074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228600" y="1585913"/>
            <a:ext cx="4833938" cy="4978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4938" y="1585913"/>
            <a:ext cx="4835525" cy="4978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605293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69383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0578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  <p:transition spd="slow" advTm="102000"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133516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1585913"/>
            <a:ext cx="4833938" cy="497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4938" y="1585913"/>
            <a:ext cx="4835525" cy="497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312087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289577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675915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30872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152334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059539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841541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91425" y="196850"/>
            <a:ext cx="2459038" cy="63674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14313" y="196850"/>
            <a:ext cx="7224712" cy="63674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901071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タイトル、テキスト、メディア クリッ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228600" y="1585913"/>
            <a:ext cx="4833938" cy="4978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メディア プレースホルダ 3"/>
          <p:cNvSpPr>
            <a:spLocks noGrp="1"/>
          </p:cNvSpPr>
          <p:nvPr>
            <p:ph type="media" sz="half" idx="2"/>
          </p:nvPr>
        </p:nvSpPr>
        <p:spPr>
          <a:xfrm>
            <a:off x="5214938" y="1585913"/>
            <a:ext cx="4835525" cy="497840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987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1585913"/>
            <a:ext cx="4835525" cy="497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6525" y="1585913"/>
            <a:ext cx="4835525" cy="497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 spd="slow" advTm="102000">
    <p:fade thruBlk="1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228600" y="1585913"/>
            <a:ext cx="4833938" cy="4978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4938" y="1585913"/>
            <a:ext cx="4835525" cy="4978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1737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228600" y="1585913"/>
            <a:ext cx="9821863" cy="497840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52921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228600" y="1585913"/>
            <a:ext cx="4833938" cy="4978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214938" y="1585913"/>
            <a:ext cx="4835525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5214938" y="4151313"/>
            <a:ext cx="4835525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811981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228600" y="1585913"/>
            <a:ext cx="4833938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214938" y="1585913"/>
            <a:ext cx="4835525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228600" y="4151313"/>
            <a:ext cx="4833938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14938" y="4151313"/>
            <a:ext cx="4835525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20410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236696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9871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017608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1585913"/>
            <a:ext cx="4833938" cy="497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4938" y="1585913"/>
            <a:ext cx="4835525" cy="497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366586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25986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2216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 spd="slow" advTm="102000">
    <p:fade thruBlk="1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73727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072522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2647252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073445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91425" y="196850"/>
            <a:ext cx="2459038" cy="63674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14313" y="196850"/>
            <a:ext cx="7224712" cy="63674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966579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228600" y="1585913"/>
            <a:ext cx="4833938" cy="4978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4938" y="1585913"/>
            <a:ext cx="4835525" cy="4978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74924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228600" y="1585913"/>
            <a:ext cx="4833938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214938" y="1585913"/>
            <a:ext cx="4835525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228600" y="4151313"/>
            <a:ext cx="4833938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14938" y="4151313"/>
            <a:ext cx="4835525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6132879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タイトルと、図表または組織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SmartArt プレースホルダ 2"/>
          <p:cNvSpPr>
            <a:spLocks noGrp="1"/>
          </p:cNvSpPr>
          <p:nvPr>
            <p:ph type="dgm" idx="1"/>
          </p:nvPr>
        </p:nvSpPr>
        <p:spPr>
          <a:xfrm>
            <a:off x="228600" y="1585913"/>
            <a:ext cx="9821863" cy="497840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26491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313" y="196850"/>
            <a:ext cx="9815512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1585913"/>
            <a:ext cx="4833938" cy="4978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214938" y="1585913"/>
            <a:ext cx="4835525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5214938" y="4151313"/>
            <a:ext cx="4835525" cy="2413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4553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  <p:transition spd="slow" advTm="102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102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  <p:transition spd="slow" advTm="102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  <p:transition spd="slow" advTm="102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5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196850"/>
            <a:ext cx="98155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85913"/>
            <a:ext cx="9823450" cy="497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ransition spd="slow" advTm="102000">
    <p:fade thruBlk="1"/>
  </p:transition>
  <p:txStyles>
    <p:titleStyle>
      <a:lvl1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2pPr>
      <a:lvl3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3pPr>
      <a:lvl4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4pPr>
      <a:lvl5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defRPr kumimoji="1" sz="30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196850"/>
            <a:ext cx="98155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85913"/>
            <a:ext cx="9821863" cy="497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</p:spTree>
    <p:extLst>
      <p:ext uri="{BB962C8B-B14F-4D97-AF65-F5344CB8AC3E}">
        <p14:creationId xmlns:p14="http://schemas.microsoft.com/office/powerpoint/2010/main" val="91405093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</p:sldLayoutIdLst>
  <p:txStyles>
    <p:titleStyle>
      <a:lvl1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2pPr>
      <a:lvl3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3pPr>
      <a:lvl4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4pPr>
      <a:lvl5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defRPr kumimoji="1" sz="30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196850"/>
            <a:ext cx="98155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85913"/>
            <a:ext cx="9821863" cy="497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</p:spTree>
    <p:extLst>
      <p:ext uri="{BB962C8B-B14F-4D97-AF65-F5344CB8AC3E}">
        <p14:creationId xmlns:p14="http://schemas.microsoft.com/office/powerpoint/2010/main" val="236591172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</p:sldLayoutIdLst>
  <p:txStyles>
    <p:titleStyle>
      <a:lvl1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2pPr>
      <a:lvl3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3pPr>
      <a:lvl4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4pPr>
      <a:lvl5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Monotype Sorts" pitchFamily="2" charset="2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Font typeface="Monotype Sorts" pitchFamily="2" charset="2"/>
        <a:defRPr kumimoji="1" sz="30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Monotype Sorts" pitchFamily="2" charset="2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196850"/>
            <a:ext cx="98155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85913"/>
            <a:ext cx="9821863" cy="497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</p:spTree>
    <p:extLst>
      <p:ext uri="{BB962C8B-B14F-4D97-AF65-F5344CB8AC3E}">
        <p14:creationId xmlns:p14="http://schemas.microsoft.com/office/powerpoint/2010/main" val="42378007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</p:sldLayoutIdLst>
  <p:txStyles>
    <p:titleStyle>
      <a:lvl1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2pPr>
      <a:lvl3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3pPr>
      <a:lvl4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4pPr>
      <a:lvl5pPr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Narrow" pitchFamily="34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defRPr kumimoji="1" sz="30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tsumei.ac.jp/ss/sansharonshu/assets/file/2009/45-1_03-02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tsumei.ac.jp/ss/sansharonshu/assets/file/2009/45-1_03-02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0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-f-walker.org.uk/pubsebooks/pdfs/Motivation_and_Personality-Maslow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tx1">
                <a:lumMod val="50000"/>
              </a:schemeClr>
            </a:gs>
            <a:gs pos="100000">
              <a:schemeClr val="tx1">
                <a:lumMod val="8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 rot="10800000" flipV="1">
            <a:off x="242094" y="1760721"/>
            <a:ext cx="9802812" cy="3336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HG創英角ﾎﾟｯﾌﾟ体" pitchFamily="49" charset="-128"/>
                <a:cs typeface="+mn-cs"/>
              </a:rPr>
              <a:t>教科書に書かれている</a:t>
            </a:r>
            <a:endParaRPr kumimoji="1" lang="en-US" altLang="ja-JP" sz="4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HG創英角ﾎﾟｯﾌﾟ体" pitchFamily="49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HG創英角ﾎﾟｯﾌﾟ体" pitchFamily="49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HG創英角ﾎﾟｯﾌﾟ体" pitchFamily="49" charset="-128"/>
                <a:cs typeface="+mn-cs"/>
              </a:rPr>
              <a:t>「自己実現」の誤解</a:t>
            </a:r>
            <a:endParaRPr kumimoji="1" lang="en-US" altLang="ja-JP" sz="8000" b="0" i="0" u="none" strike="noStrike" kern="1200" cap="none" spc="0" normalizeH="0" baseline="0" noProof="0" dirty="0">
              <a:ln>
                <a:noFill/>
              </a:ln>
              <a:solidFill>
                <a:srgbClr val="CC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HG創英角ﾎﾟｯﾌﾟ体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0609512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ローチャート: 抜出し 10"/>
          <p:cNvSpPr/>
          <p:nvPr/>
        </p:nvSpPr>
        <p:spPr bwMode="auto">
          <a:xfrm>
            <a:off x="4660669" y="509631"/>
            <a:ext cx="3306937" cy="2857519"/>
          </a:xfrm>
          <a:prstGeom prst="flowChartExtract">
            <a:avLst/>
          </a:prstGeom>
          <a:gradFill flip="none" rotWithShape="1">
            <a:gsLst>
              <a:gs pos="0">
                <a:srgbClr val="D6D4F9"/>
              </a:gs>
              <a:gs pos="35000">
                <a:srgbClr val="DFDFFB"/>
              </a:gs>
              <a:gs pos="100000">
                <a:srgbClr val="918FE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" name="フローチャート: 手作業 2"/>
          <p:cNvSpPr/>
          <p:nvPr/>
        </p:nvSpPr>
        <p:spPr bwMode="auto">
          <a:xfrm flipV="1">
            <a:off x="2664540" y="6078286"/>
            <a:ext cx="7293960" cy="73860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97 w 10000"/>
              <a:gd name="connsiteY2" fmla="*/ 9964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14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3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9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0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10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62"/>
              <a:gd name="connsiteY0" fmla="*/ 0 h 10142"/>
              <a:gd name="connsiteX1" fmla="*/ 10062 w 10062"/>
              <a:gd name="connsiteY1" fmla="*/ 0 h 10142"/>
              <a:gd name="connsiteX2" fmla="*/ 9403 w 10062"/>
              <a:gd name="connsiteY2" fmla="*/ 10142 h 10142"/>
              <a:gd name="connsiteX3" fmla="*/ 567 w 10062"/>
              <a:gd name="connsiteY3" fmla="*/ 10053 h 10142"/>
              <a:gd name="connsiteX4" fmla="*/ 0 w 10062"/>
              <a:gd name="connsiteY4" fmla="*/ 0 h 10142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6" h="10337">
                <a:moveTo>
                  <a:pt x="0" y="157"/>
                </a:moveTo>
                <a:lnTo>
                  <a:pt x="10016" y="0"/>
                </a:lnTo>
                <a:cubicBezTo>
                  <a:pt x="9475" y="9396"/>
                  <a:pt x="9916" y="1597"/>
                  <a:pt x="9429" y="10337"/>
                </a:cubicBezTo>
                <a:lnTo>
                  <a:pt x="581" y="10210"/>
                </a:lnTo>
                <a:cubicBezTo>
                  <a:pt x="132" y="2268"/>
                  <a:pt x="460" y="8086"/>
                  <a:pt x="0" y="157"/>
                </a:cubicBezTo>
                <a:close/>
              </a:path>
            </a:pathLst>
          </a:custGeom>
          <a:solidFill>
            <a:srgbClr val="FB656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S白洲太楷書体" panose="03000A00000000000000" pitchFamily="66" charset="-128"/>
              <a:ea typeface="HGS白洲太楷書体" panose="03000A00000000000000" pitchFamily="66" charset="-128"/>
              <a:cs typeface="+mn-cs"/>
            </a:endParaRPr>
          </a:p>
        </p:txBody>
      </p:sp>
      <p:sp>
        <p:nvSpPr>
          <p:cNvPr id="10" name="フローチャート: 手作業 2"/>
          <p:cNvSpPr/>
          <p:nvPr/>
        </p:nvSpPr>
        <p:spPr bwMode="auto">
          <a:xfrm flipV="1">
            <a:off x="3112911" y="5297481"/>
            <a:ext cx="6378147" cy="74437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62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762 w 10000"/>
              <a:gd name="connsiteY2" fmla="*/ 9961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41"/>
              <a:gd name="connsiteX1" fmla="*/ 10000 w 10000"/>
              <a:gd name="connsiteY1" fmla="*/ 0 h 10041"/>
              <a:gd name="connsiteX2" fmla="*/ 8746 w 10000"/>
              <a:gd name="connsiteY2" fmla="*/ 10041 h 10041"/>
              <a:gd name="connsiteX3" fmla="*/ 1257 w 10000"/>
              <a:gd name="connsiteY3" fmla="*/ 10039 h 10041"/>
              <a:gd name="connsiteX4" fmla="*/ 0 w 10000"/>
              <a:gd name="connsiteY4" fmla="*/ 0 h 10041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9362 w 10000"/>
              <a:gd name="connsiteY2" fmla="*/ 9903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9903"/>
              <a:gd name="connsiteX1" fmla="*/ 10000 w 10000"/>
              <a:gd name="connsiteY1" fmla="*/ 0 h 9903"/>
              <a:gd name="connsiteX2" fmla="*/ 9362 w 10000"/>
              <a:gd name="connsiteY2" fmla="*/ 9903 h 9903"/>
              <a:gd name="connsiteX3" fmla="*/ 601 w 10000"/>
              <a:gd name="connsiteY3" fmla="*/ 9901 h 9903"/>
              <a:gd name="connsiteX4" fmla="*/ 0 w 10000"/>
              <a:gd name="connsiteY4" fmla="*/ 0 h 9903"/>
              <a:gd name="connsiteX0" fmla="*/ 0 w 10063"/>
              <a:gd name="connsiteY0" fmla="*/ 0 h 10280"/>
              <a:gd name="connsiteX1" fmla="*/ 10063 w 10063"/>
              <a:gd name="connsiteY1" fmla="*/ 280 h 10280"/>
              <a:gd name="connsiteX2" fmla="*/ 9425 w 10063"/>
              <a:gd name="connsiteY2" fmla="*/ 10280 h 10280"/>
              <a:gd name="connsiteX3" fmla="*/ 664 w 10063"/>
              <a:gd name="connsiteY3" fmla="*/ 10278 h 10280"/>
              <a:gd name="connsiteX4" fmla="*/ 0 w 10063"/>
              <a:gd name="connsiteY4" fmla="*/ 0 h 10280"/>
              <a:gd name="connsiteX0" fmla="*/ 0 w 10063"/>
              <a:gd name="connsiteY0" fmla="*/ 0 h 10355"/>
              <a:gd name="connsiteX1" fmla="*/ 10063 w 10063"/>
              <a:gd name="connsiteY1" fmla="*/ 280 h 10355"/>
              <a:gd name="connsiteX2" fmla="*/ 9387 w 10063"/>
              <a:gd name="connsiteY2" fmla="*/ 10355 h 10355"/>
              <a:gd name="connsiteX3" fmla="*/ 664 w 10063"/>
              <a:gd name="connsiteY3" fmla="*/ 10278 h 10355"/>
              <a:gd name="connsiteX4" fmla="*/ 0 w 1006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3" h="10355">
                <a:moveTo>
                  <a:pt x="0" y="0"/>
                </a:moveTo>
                <a:lnTo>
                  <a:pt x="10033" y="318"/>
                </a:lnTo>
                <a:cubicBezTo>
                  <a:pt x="9560" y="7690"/>
                  <a:pt x="9801" y="4116"/>
                  <a:pt x="9387" y="10355"/>
                </a:cubicBezTo>
                <a:lnTo>
                  <a:pt x="664" y="10278"/>
                </a:lnTo>
                <a:cubicBezTo>
                  <a:pt x="464" y="6946"/>
                  <a:pt x="200" y="3332"/>
                  <a:pt x="0" y="0"/>
                </a:cubicBezTo>
                <a:close/>
              </a:path>
            </a:pathLst>
          </a:custGeom>
          <a:solidFill>
            <a:srgbClr val="FEB46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2" name="フローチャート: 手作業 2"/>
          <p:cNvSpPr/>
          <p:nvPr/>
        </p:nvSpPr>
        <p:spPr bwMode="auto">
          <a:xfrm flipV="1">
            <a:off x="3564373" y="4444046"/>
            <a:ext cx="5492980" cy="81700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45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80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1671 w 10000"/>
              <a:gd name="connsiteY3" fmla="*/ 10017 h 10043"/>
              <a:gd name="connsiteX4" fmla="*/ 0 w 10000"/>
              <a:gd name="connsiteY4" fmla="*/ 0 h 10043"/>
              <a:gd name="connsiteX0" fmla="*/ 0 w 10000"/>
              <a:gd name="connsiteY0" fmla="*/ 0 h 10073"/>
              <a:gd name="connsiteX1" fmla="*/ 10000 w 10000"/>
              <a:gd name="connsiteY1" fmla="*/ 0 h 10073"/>
              <a:gd name="connsiteX2" fmla="*/ 9085 w 10000"/>
              <a:gd name="connsiteY2" fmla="*/ 10043 h 10073"/>
              <a:gd name="connsiteX3" fmla="*/ 875 w 10000"/>
              <a:gd name="connsiteY3" fmla="*/ 10073 h 10073"/>
              <a:gd name="connsiteX4" fmla="*/ 0 w 10000"/>
              <a:gd name="connsiteY4" fmla="*/ 0 h 1007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48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43">
                <a:moveTo>
                  <a:pt x="0" y="0"/>
                </a:moveTo>
                <a:lnTo>
                  <a:pt x="10000" y="0"/>
                </a:lnTo>
                <a:cubicBezTo>
                  <a:pt x="9456" y="6383"/>
                  <a:pt x="9653" y="4060"/>
                  <a:pt x="9139" y="10043"/>
                </a:cubicBezTo>
                <a:lnTo>
                  <a:pt x="857" y="10043"/>
                </a:lnTo>
                <a:cubicBezTo>
                  <a:pt x="565" y="6685"/>
                  <a:pt x="292" y="3358"/>
                  <a:pt x="0" y="0"/>
                </a:cubicBezTo>
                <a:close/>
              </a:path>
            </a:pathLst>
          </a:custGeom>
          <a:solidFill>
            <a:srgbClr val="FEFD6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3" name="フローチャート: 手作業 2"/>
          <p:cNvSpPr/>
          <p:nvPr/>
        </p:nvSpPr>
        <p:spPr bwMode="auto">
          <a:xfrm flipV="1">
            <a:off x="4059359" y="3403580"/>
            <a:ext cx="4501617" cy="100403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944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500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28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56"/>
              <a:gd name="connsiteX1" fmla="*/ 10000 w 10000"/>
              <a:gd name="connsiteY1" fmla="*/ 0 h 10056"/>
              <a:gd name="connsiteX2" fmla="*/ 7500 w 10000"/>
              <a:gd name="connsiteY2" fmla="*/ 10031 h 10056"/>
              <a:gd name="connsiteX3" fmla="*/ 2477 w 10000"/>
              <a:gd name="connsiteY3" fmla="*/ 10056 h 10056"/>
              <a:gd name="connsiteX4" fmla="*/ 0 w 10000"/>
              <a:gd name="connsiteY4" fmla="*/ 0 h 10056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493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2493 w 10000"/>
              <a:gd name="connsiteY3" fmla="*/ 10017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60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71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02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9994"/>
              <a:gd name="connsiteY0" fmla="*/ 0 h 10282"/>
              <a:gd name="connsiteX1" fmla="*/ 9994 w 9994"/>
              <a:gd name="connsiteY1" fmla="*/ 0 h 10282"/>
              <a:gd name="connsiteX2" fmla="*/ 8702 w 9994"/>
              <a:gd name="connsiteY2" fmla="*/ 10282 h 10282"/>
              <a:gd name="connsiteX3" fmla="*/ 1287 w 9994"/>
              <a:gd name="connsiteY3" fmla="*/ 10184 h 10282"/>
              <a:gd name="connsiteX4" fmla="*/ 0 w 9994"/>
              <a:gd name="connsiteY4" fmla="*/ 0 h 10282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707 w 10000"/>
              <a:gd name="connsiteY2" fmla="*/ 10000 h 10000"/>
              <a:gd name="connsiteX3" fmla="*/ 1288 w 10000"/>
              <a:gd name="connsiteY3" fmla="*/ 9905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cubicBezTo>
                  <a:pt x="9207" y="6035"/>
                  <a:pt x="9138" y="6667"/>
                  <a:pt x="8707" y="10000"/>
                </a:cubicBezTo>
                <a:lnTo>
                  <a:pt x="1288" y="9905"/>
                </a:lnTo>
                <a:lnTo>
                  <a:pt x="0" y="0"/>
                </a:lnTo>
                <a:close/>
              </a:path>
            </a:pathLst>
          </a:custGeom>
          <a:solidFill>
            <a:srgbClr val="82FE78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0" name="コンテンツ プレースホルダー 4">
            <a:extLst>
              <a:ext uri="{FF2B5EF4-FFF2-40B4-BE49-F238E27FC236}">
                <a16:creationId xmlns:a16="http://schemas.microsoft.com/office/drawing/2014/main" id="{4AFC4C41-EB94-468F-AD64-A8D704F3EC93}"/>
              </a:ext>
            </a:extLst>
          </p:cNvPr>
          <p:cNvSpPr txBox="1">
            <a:spLocks/>
          </p:cNvSpPr>
          <p:nvPr/>
        </p:nvSpPr>
        <p:spPr bwMode="auto">
          <a:xfrm>
            <a:off x="51771" y="2683357"/>
            <a:ext cx="5794552" cy="731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9896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自己実現が必要</a:t>
            </a:r>
          </a:p>
        </p:txBody>
      </p:sp>
      <p:sp>
        <p:nvSpPr>
          <p:cNvPr id="23" name="コンテンツ プレースホルダー 4">
            <a:extLst>
              <a:ext uri="{FF2B5EF4-FFF2-40B4-BE49-F238E27FC236}">
                <a16:creationId xmlns:a16="http://schemas.microsoft.com/office/drawing/2014/main" id="{663A53C1-2950-4793-9F0B-7A167ABF71FA}"/>
              </a:ext>
            </a:extLst>
          </p:cNvPr>
          <p:cNvSpPr txBox="1">
            <a:spLocks/>
          </p:cNvSpPr>
          <p:nvPr/>
        </p:nvSpPr>
        <p:spPr bwMode="auto">
          <a:xfrm>
            <a:off x="51771" y="6354586"/>
            <a:ext cx="389859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生理的に必要なこと</a:t>
            </a:r>
          </a:p>
        </p:txBody>
      </p:sp>
      <p:sp>
        <p:nvSpPr>
          <p:cNvPr id="24" name="コンテンツ プレースホルダー 4">
            <a:extLst>
              <a:ext uri="{FF2B5EF4-FFF2-40B4-BE49-F238E27FC236}">
                <a16:creationId xmlns:a16="http://schemas.microsoft.com/office/drawing/2014/main" id="{DBD1E60E-707B-443A-9816-61C127D71BA7}"/>
              </a:ext>
            </a:extLst>
          </p:cNvPr>
          <p:cNvSpPr txBox="1">
            <a:spLocks/>
          </p:cNvSpPr>
          <p:nvPr/>
        </p:nvSpPr>
        <p:spPr bwMode="auto">
          <a:xfrm>
            <a:off x="51771" y="5579548"/>
            <a:ext cx="355738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安全上必要なこと</a:t>
            </a:r>
          </a:p>
        </p:txBody>
      </p:sp>
      <p:sp>
        <p:nvSpPr>
          <p:cNvPr id="25" name="コンテンツ プレースホルダー 4">
            <a:extLst>
              <a:ext uri="{FF2B5EF4-FFF2-40B4-BE49-F238E27FC236}">
                <a16:creationId xmlns:a16="http://schemas.microsoft.com/office/drawing/2014/main" id="{8538EB18-283B-4F49-B9B5-65D67D6C2459}"/>
              </a:ext>
            </a:extLst>
          </p:cNvPr>
          <p:cNvSpPr txBox="1">
            <a:spLocks/>
          </p:cNvSpPr>
          <p:nvPr/>
        </p:nvSpPr>
        <p:spPr bwMode="auto">
          <a:xfrm>
            <a:off x="51771" y="4798744"/>
            <a:ext cx="472686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所属（愛情）が必要</a:t>
            </a:r>
          </a:p>
        </p:txBody>
      </p:sp>
      <p:sp>
        <p:nvSpPr>
          <p:cNvPr id="26" name="コンテンツ プレースホルダー 4">
            <a:extLst>
              <a:ext uri="{FF2B5EF4-FFF2-40B4-BE49-F238E27FC236}">
                <a16:creationId xmlns:a16="http://schemas.microsoft.com/office/drawing/2014/main" id="{3AB9E9AD-6641-45FD-9F6F-5AC543A6B801}"/>
              </a:ext>
            </a:extLst>
          </p:cNvPr>
          <p:cNvSpPr txBox="1">
            <a:spLocks/>
          </p:cNvSpPr>
          <p:nvPr/>
        </p:nvSpPr>
        <p:spPr bwMode="auto">
          <a:xfrm>
            <a:off x="51771" y="3945309"/>
            <a:ext cx="406523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承認（尊重）が必要</a:t>
            </a:r>
          </a:p>
        </p:txBody>
      </p:sp>
      <p:sp>
        <p:nvSpPr>
          <p:cNvPr id="27" name="タイトル 3">
            <a:extLst>
              <a:ext uri="{FF2B5EF4-FFF2-40B4-BE49-F238E27FC236}">
                <a16:creationId xmlns:a16="http://schemas.microsoft.com/office/drawing/2014/main" id="{2583AA57-6A51-4C48-8BEF-3FDAA2E9C3C1}"/>
              </a:ext>
            </a:extLst>
          </p:cNvPr>
          <p:cNvSpPr txBox="1">
            <a:spLocks/>
          </p:cNvSpPr>
          <p:nvPr/>
        </p:nvSpPr>
        <p:spPr bwMode="auto">
          <a:xfrm>
            <a:off x="0" y="569503"/>
            <a:ext cx="5436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Maslow's hierarchy of 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needs</a:t>
            </a:r>
            <a:endParaRPr kumimoji="1" lang="ja-JP" altLang="en-US" sz="4000" b="0" i="0" u="none" strike="noStrike" kern="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Arial Narrow"/>
              <a:ea typeface="ＭＳ Ｐゴシック"/>
              <a:cs typeface="+mj-cs"/>
            </a:endParaRPr>
          </a:p>
        </p:txBody>
      </p:sp>
      <p:sp>
        <p:nvSpPr>
          <p:cNvPr id="28" name="タイトル 3">
            <a:extLst>
              <a:ext uri="{FF2B5EF4-FFF2-40B4-BE49-F238E27FC236}">
                <a16:creationId xmlns:a16="http://schemas.microsoft.com/office/drawing/2014/main" id="{74EE8415-7928-4765-AD68-FE375DDBCFE1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10287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マズローの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人が必要としていること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の階層化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4900954-EB6E-4D1C-A18D-42C47E3F04E4}"/>
              </a:ext>
            </a:extLst>
          </p:cNvPr>
          <p:cNvSpPr txBox="1"/>
          <p:nvPr/>
        </p:nvSpPr>
        <p:spPr>
          <a:xfrm>
            <a:off x="4208466" y="6247534"/>
            <a:ext cx="4203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呼吸、食料、水、排泄、睡眠、セックス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3549683-FEA4-40F3-B3E8-FBB7BE171A4A}"/>
              </a:ext>
            </a:extLst>
          </p:cNvPr>
          <p:cNvSpPr txBox="1"/>
          <p:nvPr/>
        </p:nvSpPr>
        <p:spPr>
          <a:xfrm>
            <a:off x="4398424" y="5277433"/>
            <a:ext cx="3823483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身体、雇用、資源、道徳・倫理、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健康、持ち物の安全、心理的安全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7D13758-CC6F-4C03-BC75-3E7B2D69C292}"/>
              </a:ext>
            </a:extLst>
          </p:cNvPr>
          <p:cNvSpPr txBox="1"/>
          <p:nvPr/>
        </p:nvSpPr>
        <p:spPr>
          <a:xfrm>
            <a:off x="4618837" y="3525827"/>
            <a:ext cx="3382657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自尊心、自信、達成感、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他者の尊重、他者からの尊重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E8A2B31-3BDA-46A0-B0E3-938EA8428F32}"/>
              </a:ext>
            </a:extLst>
          </p:cNvPr>
          <p:cNvSpPr txBox="1"/>
          <p:nvPr/>
        </p:nvSpPr>
        <p:spPr>
          <a:xfrm>
            <a:off x="4347931" y="4457785"/>
            <a:ext cx="3924471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友人、家族、組織、先祖、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近所づきあい、与える愛、受ける愛</a:t>
            </a:r>
          </a:p>
        </p:txBody>
      </p:sp>
      <p:sp>
        <p:nvSpPr>
          <p:cNvPr id="35" name="コンテンツ プレースホルダー 4">
            <a:extLst>
              <a:ext uri="{FF2B5EF4-FFF2-40B4-BE49-F238E27FC236}">
                <a16:creationId xmlns:a16="http://schemas.microsoft.com/office/drawing/2014/main" id="{0138D29C-4F9F-49A3-ADAB-3D75A617E2A0}"/>
              </a:ext>
            </a:extLst>
          </p:cNvPr>
          <p:cNvSpPr txBox="1">
            <a:spLocks/>
          </p:cNvSpPr>
          <p:nvPr/>
        </p:nvSpPr>
        <p:spPr bwMode="auto">
          <a:xfrm>
            <a:off x="103418" y="6046360"/>
            <a:ext cx="327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Physiological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B65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6" name="コンテンツ プレースホルダー 4">
            <a:extLst>
              <a:ext uri="{FF2B5EF4-FFF2-40B4-BE49-F238E27FC236}">
                <a16:creationId xmlns:a16="http://schemas.microsoft.com/office/drawing/2014/main" id="{F8BF8521-9A6F-4A16-8345-E14B91D49A70}"/>
              </a:ext>
            </a:extLst>
          </p:cNvPr>
          <p:cNvSpPr txBox="1">
            <a:spLocks/>
          </p:cNvSpPr>
          <p:nvPr/>
        </p:nvSpPr>
        <p:spPr bwMode="auto">
          <a:xfrm>
            <a:off x="103418" y="5271322"/>
            <a:ext cx="273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Safety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B4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7" name="コンテンツ プレースホルダー 4">
            <a:extLst>
              <a:ext uri="{FF2B5EF4-FFF2-40B4-BE49-F238E27FC236}">
                <a16:creationId xmlns:a16="http://schemas.microsoft.com/office/drawing/2014/main" id="{571273B8-D0E5-4D0C-BC0F-5B502329AAC8}"/>
              </a:ext>
            </a:extLst>
          </p:cNvPr>
          <p:cNvSpPr txBox="1">
            <a:spLocks/>
          </p:cNvSpPr>
          <p:nvPr/>
        </p:nvSpPr>
        <p:spPr bwMode="auto">
          <a:xfrm>
            <a:off x="92465" y="4490518"/>
            <a:ext cx="500293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Belongingness/Love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8" name="コンテンツ プレースホルダー 4">
            <a:extLst>
              <a:ext uri="{FF2B5EF4-FFF2-40B4-BE49-F238E27FC236}">
                <a16:creationId xmlns:a16="http://schemas.microsoft.com/office/drawing/2014/main" id="{6AC07F02-8932-417D-9B06-AECC40C15EC0}"/>
              </a:ext>
            </a:extLst>
          </p:cNvPr>
          <p:cNvSpPr txBox="1">
            <a:spLocks/>
          </p:cNvSpPr>
          <p:nvPr/>
        </p:nvSpPr>
        <p:spPr bwMode="auto">
          <a:xfrm>
            <a:off x="92465" y="3637083"/>
            <a:ext cx="2412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Esteem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82FE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9" name="コンテンツ プレースホルダー 4">
            <a:extLst>
              <a:ext uri="{FF2B5EF4-FFF2-40B4-BE49-F238E27FC236}">
                <a16:creationId xmlns:a16="http://schemas.microsoft.com/office/drawing/2014/main" id="{C3004474-7E8A-4F40-8FBF-BB9B57414BC5}"/>
              </a:ext>
            </a:extLst>
          </p:cNvPr>
          <p:cNvSpPr txBox="1">
            <a:spLocks/>
          </p:cNvSpPr>
          <p:nvPr/>
        </p:nvSpPr>
        <p:spPr bwMode="auto">
          <a:xfrm>
            <a:off x="92465" y="2364380"/>
            <a:ext cx="2483919" cy="3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Self-actualization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9896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953ED6-2D04-43DD-B01D-916B87163549}"/>
              </a:ext>
            </a:extLst>
          </p:cNvPr>
          <p:cNvSpPr txBox="1"/>
          <p:nvPr/>
        </p:nvSpPr>
        <p:spPr>
          <a:xfrm>
            <a:off x="5332972" y="2744193"/>
            <a:ext cx="1954382" cy="754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8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？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2" name="コンテンツ プレースホルダー 4">
            <a:extLst>
              <a:ext uri="{FF2B5EF4-FFF2-40B4-BE49-F238E27FC236}">
                <a16:creationId xmlns:a16="http://schemas.microsoft.com/office/drawing/2014/main" id="{76B1928F-2A08-4D5D-8523-6A38E8AC1062}"/>
              </a:ext>
            </a:extLst>
          </p:cNvPr>
          <p:cNvSpPr txBox="1">
            <a:spLocks/>
          </p:cNvSpPr>
          <p:nvPr/>
        </p:nvSpPr>
        <p:spPr bwMode="auto">
          <a:xfrm>
            <a:off x="2632756" y="4239890"/>
            <a:ext cx="1132752" cy="1232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Love</a:t>
            </a:r>
          </a:p>
          <a:p>
            <a:pPr marL="342900" marR="0" lvl="0" indent="-342900" algn="ctr" defTabSz="914400" rtl="0" eaLnBrk="1" fontAlgn="base" latinLnBrk="0" hangingPunct="1">
              <a:lnSpc>
                <a:spcPts val="1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||</a:t>
            </a:r>
            <a:endParaRPr kumimoji="1" lang="en-US" altLang="ja-JP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御大切</a:t>
            </a:r>
            <a:endParaRPr kumimoji="1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大事</a:t>
            </a:r>
          </a:p>
        </p:txBody>
      </p:sp>
    </p:spTree>
    <p:extLst>
      <p:ext uri="{BB962C8B-B14F-4D97-AF65-F5344CB8AC3E}">
        <p14:creationId xmlns:p14="http://schemas.microsoft.com/office/powerpoint/2010/main" val="230312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658 0.0338 L 3.20988E-6 -1.85185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1" y="-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3" grpId="0"/>
      <p:bldP spid="34" grpId="0"/>
      <p:bldP spid="32" grpId="0"/>
      <p:bldP spid="3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ローチャート: 抜出し 10"/>
          <p:cNvSpPr/>
          <p:nvPr/>
        </p:nvSpPr>
        <p:spPr bwMode="auto">
          <a:xfrm>
            <a:off x="4660669" y="509631"/>
            <a:ext cx="3306937" cy="2857519"/>
          </a:xfrm>
          <a:prstGeom prst="flowChartExtract">
            <a:avLst/>
          </a:prstGeom>
          <a:gradFill flip="none" rotWithShape="1">
            <a:gsLst>
              <a:gs pos="0">
                <a:srgbClr val="D6D4F9"/>
              </a:gs>
              <a:gs pos="35000">
                <a:srgbClr val="DFDFFB"/>
              </a:gs>
              <a:gs pos="100000">
                <a:srgbClr val="918FE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453FC95-36BF-47E6-99BA-DD19FED0415C}"/>
              </a:ext>
            </a:extLst>
          </p:cNvPr>
          <p:cNvSpPr txBox="1"/>
          <p:nvPr/>
        </p:nvSpPr>
        <p:spPr>
          <a:xfrm>
            <a:off x="5493026" y="1411339"/>
            <a:ext cx="1636987" cy="14958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道徳心、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創造力、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自発性、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課題解決力、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" name="フローチャート: 手作業 2"/>
          <p:cNvSpPr/>
          <p:nvPr/>
        </p:nvSpPr>
        <p:spPr bwMode="auto">
          <a:xfrm flipV="1">
            <a:off x="2664540" y="6078286"/>
            <a:ext cx="7293960" cy="73860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97 w 10000"/>
              <a:gd name="connsiteY2" fmla="*/ 9964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14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3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9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0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10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62"/>
              <a:gd name="connsiteY0" fmla="*/ 0 h 10142"/>
              <a:gd name="connsiteX1" fmla="*/ 10062 w 10062"/>
              <a:gd name="connsiteY1" fmla="*/ 0 h 10142"/>
              <a:gd name="connsiteX2" fmla="*/ 9403 w 10062"/>
              <a:gd name="connsiteY2" fmla="*/ 10142 h 10142"/>
              <a:gd name="connsiteX3" fmla="*/ 567 w 10062"/>
              <a:gd name="connsiteY3" fmla="*/ 10053 h 10142"/>
              <a:gd name="connsiteX4" fmla="*/ 0 w 10062"/>
              <a:gd name="connsiteY4" fmla="*/ 0 h 10142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6" h="10337">
                <a:moveTo>
                  <a:pt x="0" y="157"/>
                </a:moveTo>
                <a:lnTo>
                  <a:pt x="10016" y="0"/>
                </a:lnTo>
                <a:cubicBezTo>
                  <a:pt x="9475" y="9396"/>
                  <a:pt x="9916" y="1597"/>
                  <a:pt x="9429" y="10337"/>
                </a:cubicBezTo>
                <a:lnTo>
                  <a:pt x="581" y="10210"/>
                </a:lnTo>
                <a:cubicBezTo>
                  <a:pt x="132" y="2268"/>
                  <a:pt x="460" y="8086"/>
                  <a:pt x="0" y="157"/>
                </a:cubicBezTo>
                <a:close/>
              </a:path>
            </a:pathLst>
          </a:custGeom>
          <a:solidFill>
            <a:srgbClr val="FB656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S白洲太楷書体" panose="03000A00000000000000" pitchFamily="66" charset="-128"/>
              <a:ea typeface="HGS白洲太楷書体" panose="03000A00000000000000" pitchFamily="66" charset="-128"/>
              <a:cs typeface="+mn-cs"/>
            </a:endParaRPr>
          </a:p>
        </p:txBody>
      </p:sp>
      <p:sp>
        <p:nvSpPr>
          <p:cNvPr id="10" name="フローチャート: 手作業 2"/>
          <p:cNvSpPr/>
          <p:nvPr/>
        </p:nvSpPr>
        <p:spPr bwMode="auto">
          <a:xfrm flipV="1">
            <a:off x="3112911" y="5297481"/>
            <a:ext cx="6378147" cy="74437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62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762 w 10000"/>
              <a:gd name="connsiteY2" fmla="*/ 9961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41"/>
              <a:gd name="connsiteX1" fmla="*/ 10000 w 10000"/>
              <a:gd name="connsiteY1" fmla="*/ 0 h 10041"/>
              <a:gd name="connsiteX2" fmla="*/ 8746 w 10000"/>
              <a:gd name="connsiteY2" fmla="*/ 10041 h 10041"/>
              <a:gd name="connsiteX3" fmla="*/ 1257 w 10000"/>
              <a:gd name="connsiteY3" fmla="*/ 10039 h 10041"/>
              <a:gd name="connsiteX4" fmla="*/ 0 w 10000"/>
              <a:gd name="connsiteY4" fmla="*/ 0 h 10041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9362 w 10000"/>
              <a:gd name="connsiteY2" fmla="*/ 9903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9903"/>
              <a:gd name="connsiteX1" fmla="*/ 10000 w 10000"/>
              <a:gd name="connsiteY1" fmla="*/ 0 h 9903"/>
              <a:gd name="connsiteX2" fmla="*/ 9362 w 10000"/>
              <a:gd name="connsiteY2" fmla="*/ 9903 h 9903"/>
              <a:gd name="connsiteX3" fmla="*/ 601 w 10000"/>
              <a:gd name="connsiteY3" fmla="*/ 9901 h 9903"/>
              <a:gd name="connsiteX4" fmla="*/ 0 w 10000"/>
              <a:gd name="connsiteY4" fmla="*/ 0 h 9903"/>
              <a:gd name="connsiteX0" fmla="*/ 0 w 10063"/>
              <a:gd name="connsiteY0" fmla="*/ 0 h 10280"/>
              <a:gd name="connsiteX1" fmla="*/ 10063 w 10063"/>
              <a:gd name="connsiteY1" fmla="*/ 280 h 10280"/>
              <a:gd name="connsiteX2" fmla="*/ 9425 w 10063"/>
              <a:gd name="connsiteY2" fmla="*/ 10280 h 10280"/>
              <a:gd name="connsiteX3" fmla="*/ 664 w 10063"/>
              <a:gd name="connsiteY3" fmla="*/ 10278 h 10280"/>
              <a:gd name="connsiteX4" fmla="*/ 0 w 10063"/>
              <a:gd name="connsiteY4" fmla="*/ 0 h 10280"/>
              <a:gd name="connsiteX0" fmla="*/ 0 w 10063"/>
              <a:gd name="connsiteY0" fmla="*/ 0 h 10355"/>
              <a:gd name="connsiteX1" fmla="*/ 10063 w 10063"/>
              <a:gd name="connsiteY1" fmla="*/ 280 h 10355"/>
              <a:gd name="connsiteX2" fmla="*/ 9387 w 10063"/>
              <a:gd name="connsiteY2" fmla="*/ 10355 h 10355"/>
              <a:gd name="connsiteX3" fmla="*/ 664 w 10063"/>
              <a:gd name="connsiteY3" fmla="*/ 10278 h 10355"/>
              <a:gd name="connsiteX4" fmla="*/ 0 w 1006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3" h="10355">
                <a:moveTo>
                  <a:pt x="0" y="0"/>
                </a:moveTo>
                <a:lnTo>
                  <a:pt x="10033" y="318"/>
                </a:lnTo>
                <a:cubicBezTo>
                  <a:pt x="9560" y="7690"/>
                  <a:pt x="9801" y="4116"/>
                  <a:pt x="9387" y="10355"/>
                </a:cubicBezTo>
                <a:lnTo>
                  <a:pt x="664" y="10278"/>
                </a:lnTo>
                <a:cubicBezTo>
                  <a:pt x="464" y="6946"/>
                  <a:pt x="200" y="3332"/>
                  <a:pt x="0" y="0"/>
                </a:cubicBezTo>
                <a:close/>
              </a:path>
            </a:pathLst>
          </a:custGeom>
          <a:solidFill>
            <a:srgbClr val="FEB46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2" name="フローチャート: 手作業 2"/>
          <p:cNvSpPr/>
          <p:nvPr/>
        </p:nvSpPr>
        <p:spPr bwMode="auto">
          <a:xfrm flipV="1">
            <a:off x="3564373" y="4444046"/>
            <a:ext cx="5492980" cy="81700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45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80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1671 w 10000"/>
              <a:gd name="connsiteY3" fmla="*/ 10017 h 10043"/>
              <a:gd name="connsiteX4" fmla="*/ 0 w 10000"/>
              <a:gd name="connsiteY4" fmla="*/ 0 h 10043"/>
              <a:gd name="connsiteX0" fmla="*/ 0 w 10000"/>
              <a:gd name="connsiteY0" fmla="*/ 0 h 10073"/>
              <a:gd name="connsiteX1" fmla="*/ 10000 w 10000"/>
              <a:gd name="connsiteY1" fmla="*/ 0 h 10073"/>
              <a:gd name="connsiteX2" fmla="*/ 9085 w 10000"/>
              <a:gd name="connsiteY2" fmla="*/ 10043 h 10073"/>
              <a:gd name="connsiteX3" fmla="*/ 875 w 10000"/>
              <a:gd name="connsiteY3" fmla="*/ 10073 h 10073"/>
              <a:gd name="connsiteX4" fmla="*/ 0 w 10000"/>
              <a:gd name="connsiteY4" fmla="*/ 0 h 1007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48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43">
                <a:moveTo>
                  <a:pt x="0" y="0"/>
                </a:moveTo>
                <a:lnTo>
                  <a:pt x="10000" y="0"/>
                </a:lnTo>
                <a:cubicBezTo>
                  <a:pt x="9456" y="6383"/>
                  <a:pt x="9653" y="4060"/>
                  <a:pt x="9139" y="10043"/>
                </a:cubicBezTo>
                <a:lnTo>
                  <a:pt x="857" y="10043"/>
                </a:lnTo>
                <a:cubicBezTo>
                  <a:pt x="565" y="6685"/>
                  <a:pt x="292" y="3358"/>
                  <a:pt x="0" y="0"/>
                </a:cubicBezTo>
                <a:close/>
              </a:path>
            </a:pathLst>
          </a:custGeom>
          <a:solidFill>
            <a:srgbClr val="FEFD6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3" name="フローチャート: 手作業 2"/>
          <p:cNvSpPr/>
          <p:nvPr/>
        </p:nvSpPr>
        <p:spPr bwMode="auto">
          <a:xfrm flipV="1">
            <a:off x="4059359" y="3403580"/>
            <a:ext cx="4501617" cy="100403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944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500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28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56"/>
              <a:gd name="connsiteX1" fmla="*/ 10000 w 10000"/>
              <a:gd name="connsiteY1" fmla="*/ 0 h 10056"/>
              <a:gd name="connsiteX2" fmla="*/ 7500 w 10000"/>
              <a:gd name="connsiteY2" fmla="*/ 10031 h 10056"/>
              <a:gd name="connsiteX3" fmla="*/ 2477 w 10000"/>
              <a:gd name="connsiteY3" fmla="*/ 10056 h 10056"/>
              <a:gd name="connsiteX4" fmla="*/ 0 w 10000"/>
              <a:gd name="connsiteY4" fmla="*/ 0 h 10056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493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2493 w 10000"/>
              <a:gd name="connsiteY3" fmla="*/ 10017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60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71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02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9994"/>
              <a:gd name="connsiteY0" fmla="*/ 0 h 10282"/>
              <a:gd name="connsiteX1" fmla="*/ 9994 w 9994"/>
              <a:gd name="connsiteY1" fmla="*/ 0 h 10282"/>
              <a:gd name="connsiteX2" fmla="*/ 8702 w 9994"/>
              <a:gd name="connsiteY2" fmla="*/ 10282 h 10282"/>
              <a:gd name="connsiteX3" fmla="*/ 1287 w 9994"/>
              <a:gd name="connsiteY3" fmla="*/ 10184 h 10282"/>
              <a:gd name="connsiteX4" fmla="*/ 0 w 9994"/>
              <a:gd name="connsiteY4" fmla="*/ 0 h 10282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707 w 10000"/>
              <a:gd name="connsiteY2" fmla="*/ 10000 h 10000"/>
              <a:gd name="connsiteX3" fmla="*/ 1288 w 10000"/>
              <a:gd name="connsiteY3" fmla="*/ 9905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cubicBezTo>
                  <a:pt x="9207" y="6035"/>
                  <a:pt x="9138" y="6667"/>
                  <a:pt x="8707" y="10000"/>
                </a:cubicBezTo>
                <a:lnTo>
                  <a:pt x="1288" y="9905"/>
                </a:lnTo>
                <a:lnTo>
                  <a:pt x="0" y="0"/>
                </a:lnTo>
                <a:close/>
              </a:path>
            </a:pathLst>
          </a:custGeom>
          <a:solidFill>
            <a:srgbClr val="82FE78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0" name="コンテンツ プレースホルダー 4">
            <a:extLst>
              <a:ext uri="{FF2B5EF4-FFF2-40B4-BE49-F238E27FC236}">
                <a16:creationId xmlns:a16="http://schemas.microsoft.com/office/drawing/2014/main" id="{4AFC4C41-EB94-468F-AD64-A8D704F3EC93}"/>
              </a:ext>
            </a:extLst>
          </p:cNvPr>
          <p:cNvSpPr txBox="1">
            <a:spLocks/>
          </p:cNvSpPr>
          <p:nvPr/>
        </p:nvSpPr>
        <p:spPr bwMode="auto">
          <a:xfrm>
            <a:off x="51771" y="2683357"/>
            <a:ext cx="5794552" cy="731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9896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自己実現が必要</a:t>
            </a:r>
          </a:p>
        </p:txBody>
      </p:sp>
      <p:sp>
        <p:nvSpPr>
          <p:cNvPr id="23" name="コンテンツ プレースホルダー 4">
            <a:extLst>
              <a:ext uri="{FF2B5EF4-FFF2-40B4-BE49-F238E27FC236}">
                <a16:creationId xmlns:a16="http://schemas.microsoft.com/office/drawing/2014/main" id="{663A53C1-2950-4793-9F0B-7A167ABF71FA}"/>
              </a:ext>
            </a:extLst>
          </p:cNvPr>
          <p:cNvSpPr txBox="1">
            <a:spLocks/>
          </p:cNvSpPr>
          <p:nvPr/>
        </p:nvSpPr>
        <p:spPr bwMode="auto">
          <a:xfrm>
            <a:off x="51771" y="6354586"/>
            <a:ext cx="389859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生理的に必要なこと</a:t>
            </a:r>
          </a:p>
        </p:txBody>
      </p:sp>
      <p:sp>
        <p:nvSpPr>
          <p:cNvPr id="24" name="コンテンツ プレースホルダー 4">
            <a:extLst>
              <a:ext uri="{FF2B5EF4-FFF2-40B4-BE49-F238E27FC236}">
                <a16:creationId xmlns:a16="http://schemas.microsoft.com/office/drawing/2014/main" id="{DBD1E60E-707B-443A-9816-61C127D71BA7}"/>
              </a:ext>
            </a:extLst>
          </p:cNvPr>
          <p:cNvSpPr txBox="1">
            <a:spLocks/>
          </p:cNvSpPr>
          <p:nvPr/>
        </p:nvSpPr>
        <p:spPr bwMode="auto">
          <a:xfrm>
            <a:off x="51771" y="5579548"/>
            <a:ext cx="355738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安全上必要なこと</a:t>
            </a:r>
          </a:p>
        </p:txBody>
      </p:sp>
      <p:sp>
        <p:nvSpPr>
          <p:cNvPr id="25" name="コンテンツ プレースホルダー 4">
            <a:extLst>
              <a:ext uri="{FF2B5EF4-FFF2-40B4-BE49-F238E27FC236}">
                <a16:creationId xmlns:a16="http://schemas.microsoft.com/office/drawing/2014/main" id="{8538EB18-283B-4F49-B9B5-65D67D6C2459}"/>
              </a:ext>
            </a:extLst>
          </p:cNvPr>
          <p:cNvSpPr txBox="1">
            <a:spLocks/>
          </p:cNvSpPr>
          <p:nvPr/>
        </p:nvSpPr>
        <p:spPr bwMode="auto">
          <a:xfrm>
            <a:off x="51771" y="4798744"/>
            <a:ext cx="472686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所属（愛情）が必要</a:t>
            </a:r>
          </a:p>
        </p:txBody>
      </p:sp>
      <p:sp>
        <p:nvSpPr>
          <p:cNvPr id="26" name="コンテンツ プレースホルダー 4">
            <a:extLst>
              <a:ext uri="{FF2B5EF4-FFF2-40B4-BE49-F238E27FC236}">
                <a16:creationId xmlns:a16="http://schemas.microsoft.com/office/drawing/2014/main" id="{3AB9E9AD-6641-45FD-9F6F-5AC543A6B801}"/>
              </a:ext>
            </a:extLst>
          </p:cNvPr>
          <p:cNvSpPr txBox="1">
            <a:spLocks/>
          </p:cNvSpPr>
          <p:nvPr/>
        </p:nvSpPr>
        <p:spPr bwMode="auto">
          <a:xfrm>
            <a:off x="51771" y="3945309"/>
            <a:ext cx="406523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承認（尊重）が必要</a:t>
            </a:r>
          </a:p>
        </p:txBody>
      </p:sp>
      <p:sp>
        <p:nvSpPr>
          <p:cNvPr id="27" name="タイトル 3">
            <a:extLst>
              <a:ext uri="{FF2B5EF4-FFF2-40B4-BE49-F238E27FC236}">
                <a16:creationId xmlns:a16="http://schemas.microsoft.com/office/drawing/2014/main" id="{2583AA57-6A51-4C48-8BEF-3FDAA2E9C3C1}"/>
              </a:ext>
            </a:extLst>
          </p:cNvPr>
          <p:cNvSpPr txBox="1">
            <a:spLocks/>
          </p:cNvSpPr>
          <p:nvPr/>
        </p:nvSpPr>
        <p:spPr bwMode="auto">
          <a:xfrm>
            <a:off x="0" y="569503"/>
            <a:ext cx="5436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Maslow's hierarchy of 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needs</a:t>
            </a:r>
            <a:endParaRPr kumimoji="1" lang="ja-JP" altLang="en-US" sz="4000" b="0" i="0" u="none" strike="noStrike" kern="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Arial Narrow"/>
              <a:ea typeface="ＭＳ Ｐゴシック"/>
              <a:cs typeface="+mj-cs"/>
            </a:endParaRPr>
          </a:p>
        </p:txBody>
      </p:sp>
      <p:sp>
        <p:nvSpPr>
          <p:cNvPr id="28" name="タイトル 3">
            <a:extLst>
              <a:ext uri="{FF2B5EF4-FFF2-40B4-BE49-F238E27FC236}">
                <a16:creationId xmlns:a16="http://schemas.microsoft.com/office/drawing/2014/main" id="{74EE8415-7928-4765-AD68-FE375DDBCFE1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10287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マズローの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人が必要としていること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の階層化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4900954-EB6E-4D1C-A18D-42C47E3F04E4}"/>
              </a:ext>
            </a:extLst>
          </p:cNvPr>
          <p:cNvSpPr txBox="1"/>
          <p:nvPr/>
        </p:nvSpPr>
        <p:spPr>
          <a:xfrm>
            <a:off x="4208466" y="6247534"/>
            <a:ext cx="4203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呼吸、食料、水、排泄、睡眠、セックス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3549683-FEA4-40F3-B3E8-FBB7BE171A4A}"/>
              </a:ext>
            </a:extLst>
          </p:cNvPr>
          <p:cNvSpPr txBox="1"/>
          <p:nvPr/>
        </p:nvSpPr>
        <p:spPr>
          <a:xfrm>
            <a:off x="4398424" y="5277433"/>
            <a:ext cx="3823483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身体、雇用、資源、道徳・倫理、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健康、持ち物の安全、心理的安全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7D13758-CC6F-4C03-BC75-3E7B2D69C292}"/>
              </a:ext>
            </a:extLst>
          </p:cNvPr>
          <p:cNvSpPr txBox="1"/>
          <p:nvPr/>
        </p:nvSpPr>
        <p:spPr>
          <a:xfrm>
            <a:off x="4618837" y="3525827"/>
            <a:ext cx="3382657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自尊心、自信、達成感、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他者の尊重、他者からの尊重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E8A2B31-3BDA-46A0-B0E3-938EA8428F32}"/>
              </a:ext>
            </a:extLst>
          </p:cNvPr>
          <p:cNvSpPr txBox="1"/>
          <p:nvPr/>
        </p:nvSpPr>
        <p:spPr>
          <a:xfrm>
            <a:off x="4347931" y="4457785"/>
            <a:ext cx="3924471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友人、家族、組織、先祖、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近所づきあい、与える愛、受ける愛</a:t>
            </a:r>
          </a:p>
        </p:txBody>
      </p:sp>
      <p:sp>
        <p:nvSpPr>
          <p:cNvPr id="35" name="コンテンツ プレースホルダー 4">
            <a:extLst>
              <a:ext uri="{FF2B5EF4-FFF2-40B4-BE49-F238E27FC236}">
                <a16:creationId xmlns:a16="http://schemas.microsoft.com/office/drawing/2014/main" id="{0138D29C-4F9F-49A3-ADAB-3D75A617E2A0}"/>
              </a:ext>
            </a:extLst>
          </p:cNvPr>
          <p:cNvSpPr txBox="1">
            <a:spLocks/>
          </p:cNvSpPr>
          <p:nvPr/>
        </p:nvSpPr>
        <p:spPr bwMode="auto">
          <a:xfrm>
            <a:off x="103418" y="6046360"/>
            <a:ext cx="327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Physiological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B65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6" name="コンテンツ プレースホルダー 4">
            <a:extLst>
              <a:ext uri="{FF2B5EF4-FFF2-40B4-BE49-F238E27FC236}">
                <a16:creationId xmlns:a16="http://schemas.microsoft.com/office/drawing/2014/main" id="{F8BF8521-9A6F-4A16-8345-E14B91D49A70}"/>
              </a:ext>
            </a:extLst>
          </p:cNvPr>
          <p:cNvSpPr txBox="1">
            <a:spLocks/>
          </p:cNvSpPr>
          <p:nvPr/>
        </p:nvSpPr>
        <p:spPr bwMode="auto">
          <a:xfrm>
            <a:off x="103418" y="5271322"/>
            <a:ext cx="273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Safety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B4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7" name="コンテンツ プレースホルダー 4">
            <a:extLst>
              <a:ext uri="{FF2B5EF4-FFF2-40B4-BE49-F238E27FC236}">
                <a16:creationId xmlns:a16="http://schemas.microsoft.com/office/drawing/2014/main" id="{571273B8-D0E5-4D0C-BC0F-5B502329AAC8}"/>
              </a:ext>
            </a:extLst>
          </p:cNvPr>
          <p:cNvSpPr txBox="1">
            <a:spLocks/>
          </p:cNvSpPr>
          <p:nvPr/>
        </p:nvSpPr>
        <p:spPr bwMode="auto">
          <a:xfrm>
            <a:off x="92465" y="4490518"/>
            <a:ext cx="500293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Belongingness/Love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8" name="コンテンツ プレースホルダー 4">
            <a:extLst>
              <a:ext uri="{FF2B5EF4-FFF2-40B4-BE49-F238E27FC236}">
                <a16:creationId xmlns:a16="http://schemas.microsoft.com/office/drawing/2014/main" id="{6AC07F02-8932-417D-9B06-AECC40C15EC0}"/>
              </a:ext>
            </a:extLst>
          </p:cNvPr>
          <p:cNvSpPr txBox="1">
            <a:spLocks/>
          </p:cNvSpPr>
          <p:nvPr/>
        </p:nvSpPr>
        <p:spPr bwMode="auto">
          <a:xfrm>
            <a:off x="92465" y="3637083"/>
            <a:ext cx="2412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Esteem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82FE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9" name="コンテンツ プレースホルダー 4">
            <a:extLst>
              <a:ext uri="{FF2B5EF4-FFF2-40B4-BE49-F238E27FC236}">
                <a16:creationId xmlns:a16="http://schemas.microsoft.com/office/drawing/2014/main" id="{C3004474-7E8A-4F40-8FBF-BB9B57414BC5}"/>
              </a:ext>
            </a:extLst>
          </p:cNvPr>
          <p:cNvSpPr txBox="1">
            <a:spLocks/>
          </p:cNvSpPr>
          <p:nvPr/>
        </p:nvSpPr>
        <p:spPr bwMode="auto">
          <a:xfrm>
            <a:off x="92465" y="2364380"/>
            <a:ext cx="2483919" cy="3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Self-actualization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9896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36919F2-0BCB-4105-9E5F-0E7501A709B2}"/>
              </a:ext>
            </a:extLst>
          </p:cNvPr>
          <p:cNvSpPr txBox="1"/>
          <p:nvPr/>
        </p:nvSpPr>
        <p:spPr>
          <a:xfrm>
            <a:off x="4878257" y="2836388"/>
            <a:ext cx="1596912" cy="418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偏見がない、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1DF8DA4-8D44-4A88-9B4D-78DD87BA3A5D}"/>
              </a:ext>
            </a:extLst>
          </p:cNvPr>
          <p:cNvSpPr txBox="1"/>
          <p:nvPr/>
        </p:nvSpPr>
        <p:spPr>
          <a:xfrm>
            <a:off x="6276351" y="2836387"/>
            <a:ext cx="1467068" cy="418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現実の受容</a:t>
            </a:r>
          </a:p>
        </p:txBody>
      </p:sp>
      <p:sp>
        <p:nvSpPr>
          <p:cNvPr id="41" name="コンテンツ プレースホルダー 4">
            <a:extLst>
              <a:ext uri="{FF2B5EF4-FFF2-40B4-BE49-F238E27FC236}">
                <a16:creationId xmlns:a16="http://schemas.microsoft.com/office/drawing/2014/main" id="{8BE50441-6794-4B42-9AA5-46E996328C94}"/>
              </a:ext>
            </a:extLst>
          </p:cNvPr>
          <p:cNvSpPr txBox="1">
            <a:spLocks/>
          </p:cNvSpPr>
          <p:nvPr/>
        </p:nvSpPr>
        <p:spPr bwMode="auto">
          <a:xfrm>
            <a:off x="2632756" y="4239890"/>
            <a:ext cx="1132752" cy="1232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Love</a:t>
            </a:r>
          </a:p>
          <a:p>
            <a:pPr marL="342900" marR="0" lvl="0" indent="-342900" algn="ctr" defTabSz="914400" rtl="0" eaLnBrk="1" fontAlgn="base" latinLnBrk="0" hangingPunct="1">
              <a:lnSpc>
                <a:spcPts val="1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||</a:t>
            </a:r>
            <a:endParaRPr kumimoji="1" lang="en-US" altLang="ja-JP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御大切</a:t>
            </a:r>
            <a:endParaRPr kumimoji="1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大事</a:t>
            </a:r>
          </a:p>
        </p:txBody>
      </p:sp>
    </p:spTree>
    <p:extLst>
      <p:ext uri="{BB962C8B-B14F-4D97-AF65-F5344CB8AC3E}">
        <p14:creationId xmlns:p14="http://schemas.microsoft.com/office/powerpoint/2010/main" val="123280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uiExpand="1" build="p"/>
      <p:bldP spid="34" grpId="0" uiExpand="1" build="p"/>
      <p:bldP spid="40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ローチャート: 抜出し 10"/>
          <p:cNvSpPr/>
          <p:nvPr/>
        </p:nvSpPr>
        <p:spPr bwMode="auto">
          <a:xfrm>
            <a:off x="4660669" y="509631"/>
            <a:ext cx="3306937" cy="2857519"/>
          </a:xfrm>
          <a:prstGeom prst="flowChartExtract">
            <a:avLst/>
          </a:prstGeom>
          <a:gradFill flip="none" rotWithShape="1">
            <a:gsLst>
              <a:gs pos="0">
                <a:srgbClr val="D6D4F9"/>
              </a:gs>
              <a:gs pos="35000">
                <a:srgbClr val="DFDFFB"/>
              </a:gs>
              <a:gs pos="100000">
                <a:srgbClr val="918FE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" name="フローチャート: 手作業 2"/>
          <p:cNvSpPr/>
          <p:nvPr/>
        </p:nvSpPr>
        <p:spPr bwMode="auto">
          <a:xfrm flipV="1">
            <a:off x="2664540" y="6078286"/>
            <a:ext cx="7293960" cy="73860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97 w 10000"/>
              <a:gd name="connsiteY2" fmla="*/ 9964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14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3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9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0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10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62"/>
              <a:gd name="connsiteY0" fmla="*/ 0 h 10142"/>
              <a:gd name="connsiteX1" fmla="*/ 10062 w 10062"/>
              <a:gd name="connsiteY1" fmla="*/ 0 h 10142"/>
              <a:gd name="connsiteX2" fmla="*/ 9403 w 10062"/>
              <a:gd name="connsiteY2" fmla="*/ 10142 h 10142"/>
              <a:gd name="connsiteX3" fmla="*/ 567 w 10062"/>
              <a:gd name="connsiteY3" fmla="*/ 10053 h 10142"/>
              <a:gd name="connsiteX4" fmla="*/ 0 w 10062"/>
              <a:gd name="connsiteY4" fmla="*/ 0 h 10142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6" h="10337">
                <a:moveTo>
                  <a:pt x="0" y="157"/>
                </a:moveTo>
                <a:lnTo>
                  <a:pt x="10016" y="0"/>
                </a:lnTo>
                <a:cubicBezTo>
                  <a:pt x="9475" y="9396"/>
                  <a:pt x="9916" y="1597"/>
                  <a:pt x="9429" y="10337"/>
                </a:cubicBezTo>
                <a:lnTo>
                  <a:pt x="581" y="10210"/>
                </a:lnTo>
                <a:cubicBezTo>
                  <a:pt x="132" y="2268"/>
                  <a:pt x="460" y="8086"/>
                  <a:pt x="0" y="157"/>
                </a:cubicBezTo>
                <a:close/>
              </a:path>
            </a:pathLst>
          </a:custGeom>
          <a:solidFill>
            <a:srgbClr val="FB656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S白洲太楷書体" panose="03000A00000000000000" pitchFamily="66" charset="-128"/>
              <a:ea typeface="HGS白洲太楷書体" panose="03000A00000000000000" pitchFamily="66" charset="-128"/>
              <a:cs typeface="+mn-cs"/>
            </a:endParaRPr>
          </a:p>
        </p:txBody>
      </p:sp>
      <p:sp>
        <p:nvSpPr>
          <p:cNvPr id="10" name="フローチャート: 手作業 2"/>
          <p:cNvSpPr/>
          <p:nvPr/>
        </p:nvSpPr>
        <p:spPr bwMode="auto">
          <a:xfrm flipV="1">
            <a:off x="3112911" y="5297481"/>
            <a:ext cx="6378147" cy="74437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62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762 w 10000"/>
              <a:gd name="connsiteY2" fmla="*/ 9961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41"/>
              <a:gd name="connsiteX1" fmla="*/ 10000 w 10000"/>
              <a:gd name="connsiteY1" fmla="*/ 0 h 10041"/>
              <a:gd name="connsiteX2" fmla="*/ 8746 w 10000"/>
              <a:gd name="connsiteY2" fmla="*/ 10041 h 10041"/>
              <a:gd name="connsiteX3" fmla="*/ 1257 w 10000"/>
              <a:gd name="connsiteY3" fmla="*/ 10039 h 10041"/>
              <a:gd name="connsiteX4" fmla="*/ 0 w 10000"/>
              <a:gd name="connsiteY4" fmla="*/ 0 h 10041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9362 w 10000"/>
              <a:gd name="connsiteY2" fmla="*/ 9903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9903"/>
              <a:gd name="connsiteX1" fmla="*/ 10000 w 10000"/>
              <a:gd name="connsiteY1" fmla="*/ 0 h 9903"/>
              <a:gd name="connsiteX2" fmla="*/ 9362 w 10000"/>
              <a:gd name="connsiteY2" fmla="*/ 9903 h 9903"/>
              <a:gd name="connsiteX3" fmla="*/ 601 w 10000"/>
              <a:gd name="connsiteY3" fmla="*/ 9901 h 9903"/>
              <a:gd name="connsiteX4" fmla="*/ 0 w 10000"/>
              <a:gd name="connsiteY4" fmla="*/ 0 h 9903"/>
              <a:gd name="connsiteX0" fmla="*/ 0 w 10063"/>
              <a:gd name="connsiteY0" fmla="*/ 0 h 10280"/>
              <a:gd name="connsiteX1" fmla="*/ 10063 w 10063"/>
              <a:gd name="connsiteY1" fmla="*/ 280 h 10280"/>
              <a:gd name="connsiteX2" fmla="*/ 9425 w 10063"/>
              <a:gd name="connsiteY2" fmla="*/ 10280 h 10280"/>
              <a:gd name="connsiteX3" fmla="*/ 664 w 10063"/>
              <a:gd name="connsiteY3" fmla="*/ 10278 h 10280"/>
              <a:gd name="connsiteX4" fmla="*/ 0 w 10063"/>
              <a:gd name="connsiteY4" fmla="*/ 0 h 10280"/>
              <a:gd name="connsiteX0" fmla="*/ 0 w 10063"/>
              <a:gd name="connsiteY0" fmla="*/ 0 h 10355"/>
              <a:gd name="connsiteX1" fmla="*/ 10063 w 10063"/>
              <a:gd name="connsiteY1" fmla="*/ 280 h 10355"/>
              <a:gd name="connsiteX2" fmla="*/ 9387 w 10063"/>
              <a:gd name="connsiteY2" fmla="*/ 10355 h 10355"/>
              <a:gd name="connsiteX3" fmla="*/ 664 w 10063"/>
              <a:gd name="connsiteY3" fmla="*/ 10278 h 10355"/>
              <a:gd name="connsiteX4" fmla="*/ 0 w 1006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3" h="10355">
                <a:moveTo>
                  <a:pt x="0" y="0"/>
                </a:moveTo>
                <a:lnTo>
                  <a:pt x="10033" y="318"/>
                </a:lnTo>
                <a:cubicBezTo>
                  <a:pt x="9560" y="7690"/>
                  <a:pt x="9801" y="4116"/>
                  <a:pt x="9387" y="10355"/>
                </a:cubicBezTo>
                <a:lnTo>
                  <a:pt x="664" y="10278"/>
                </a:lnTo>
                <a:cubicBezTo>
                  <a:pt x="464" y="6946"/>
                  <a:pt x="200" y="3332"/>
                  <a:pt x="0" y="0"/>
                </a:cubicBezTo>
                <a:close/>
              </a:path>
            </a:pathLst>
          </a:custGeom>
          <a:solidFill>
            <a:srgbClr val="FEB46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2" name="フローチャート: 手作業 2"/>
          <p:cNvSpPr/>
          <p:nvPr/>
        </p:nvSpPr>
        <p:spPr bwMode="auto">
          <a:xfrm flipV="1">
            <a:off x="3564373" y="4444046"/>
            <a:ext cx="5492980" cy="81700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45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80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1671 w 10000"/>
              <a:gd name="connsiteY3" fmla="*/ 10017 h 10043"/>
              <a:gd name="connsiteX4" fmla="*/ 0 w 10000"/>
              <a:gd name="connsiteY4" fmla="*/ 0 h 10043"/>
              <a:gd name="connsiteX0" fmla="*/ 0 w 10000"/>
              <a:gd name="connsiteY0" fmla="*/ 0 h 10073"/>
              <a:gd name="connsiteX1" fmla="*/ 10000 w 10000"/>
              <a:gd name="connsiteY1" fmla="*/ 0 h 10073"/>
              <a:gd name="connsiteX2" fmla="*/ 9085 w 10000"/>
              <a:gd name="connsiteY2" fmla="*/ 10043 h 10073"/>
              <a:gd name="connsiteX3" fmla="*/ 875 w 10000"/>
              <a:gd name="connsiteY3" fmla="*/ 10073 h 10073"/>
              <a:gd name="connsiteX4" fmla="*/ 0 w 10000"/>
              <a:gd name="connsiteY4" fmla="*/ 0 h 1007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48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43">
                <a:moveTo>
                  <a:pt x="0" y="0"/>
                </a:moveTo>
                <a:lnTo>
                  <a:pt x="10000" y="0"/>
                </a:lnTo>
                <a:cubicBezTo>
                  <a:pt x="9456" y="6383"/>
                  <a:pt x="9653" y="4060"/>
                  <a:pt x="9139" y="10043"/>
                </a:cubicBezTo>
                <a:lnTo>
                  <a:pt x="857" y="10043"/>
                </a:lnTo>
                <a:cubicBezTo>
                  <a:pt x="565" y="6685"/>
                  <a:pt x="292" y="3358"/>
                  <a:pt x="0" y="0"/>
                </a:cubicBezTo>
                <a:close/>
              </a:path>
            </a:pathLst>
          </a:custGeom>
          <a:solidFill>
            <a:srgbClr val="FEFD6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3" name="フローチャート: 手作業 2"/>
          <p:cNvSpPr/>
          <p:nvPr/>
        </p:nvSpPr>
        <p:spPr bwMode="auto">
          <a:xfrm flipV="1">
            <a:off x="4059359" y="3403580"/>
            <a:ext cx="4501617" cy="100403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944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500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28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56"/>
              <a:gd name="connsiteX1" fmla="*/ 10000 w 10000"/>
              <a:gd name="connsiteY1" fmla="*/ 0 h 10056"/>
              <a:gd name="connsiteX2" fmla="*/ 7500 w 10000"/>
              <a:gd name="connsiteY2" fmla="*/ 10031 h 10056"/>
              <a:gd name="connsiteX3" fmla="*/ 2477 w 10000"/>
              <a:gd name="connsiteY3" fmla="*/ 10056 h 10056"/>
              <a:gd name="connsiteX4" fmla="*/ 0 w 10000"/>
              <a:gd name="connsiteY4" fmla="*/ 0 h 10056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493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2493 w 10000"/>
              <a:gd name="connsiteY3" fmla="*/ 10017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60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71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02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9994"/>
              <a:gd name="connsiteY0" fmla="*/ 0 h 10282"/>
              <a:gd name="connsiteX1" fmla="*/ 9994 w 9994"/>
              <a:gd name="connsiteY1" fmla="*/ 0 h 10282"/>
              <a:gd name="connsiteX2" fmla="*/ 8702 w 9994"/>
              <a:gd name="connsiteY2" fmla="*/ 10282 h 10282"/>
              <a:gd name="connsiteX3" fmla="*/ 1287 w 9994"/>
              <a:gd name="connsiteY3" fmla="*/ 10184 h 10282"/>
              <a:gd name="connsiteX4" fmla="*/ 0 w 9994"/>
              <a:gd name="connsiteY4" fmla="*/ 0 h 10282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707 w 10000"/>
              <a:gd name="connsiteY2" fmla="*/ 10000 h 10000"/>
              <a:gd name="connsiteX3" fmla="*/ 1288 w 10000"/>
              <a:gd name="connsiteY3" fmla="*/ 9905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cubicBezTo>
                  <a:pt x="9207" y="6035"/>
                  <a:pt x="9138" y="6667"/>
                  <a:pt x="8707" y="10000"/>
                </a:cubicBezTo>
                <a:lnTo>
                  <a:pt x="1288" y="9905"/>
                </a:lnTo>
                <a:lnTo>
                  <a:pt x="0" y="0"/>
                </a:lnTo>
                <a:close/>
              </a:path>
            </a:pathLst>
          </a:custGeom>
          <a:solidFill>
            <a:srgbClr val="82FE78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B485791-B960-4129-87D5-D3F006364514}"/>
              </a:ext>
            </a:extLst>
          </p:cNvPr>
          <p:cNvSpPr txBox="1"/>
          <p:nvPr/>
        </p:nvSpPr>
        <p:spPr>
          <a:xfrm>
            <a:off x="4208466" y="6247534"/>
            <a:ext cx="4203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呼吸、食料、水、排泄、睡眠、セックス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92455B8-9C37-4857-A8EA-6416E0D38DE7}"/>
              </a:ext>
            </a:extLst>
          </p:cNvPr>
          <p:cNvSpPr txBox="1"/>
          <p:nvPr/>
        </p:nvSpPr>
        <p:spPr>
          <a:xfrm>
            <a:off x="4398424" y="5277433"/>
            <a:ext cx="3823483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身体、雇用、資源、道徳・倫理、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健康、持ち物の安全、心理的安全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82A002D-22D5-40DD-A50D-3C22BF3B9A61}"/>
              </a:ext>
            </a:extLst>
          </p:cNvPr>
          <p:cNvSpPr txBox="1"/>
          <p:nvPr/>
        </p:nvSpPr>
        <p:spPr>
          <a:xfrm>
            <a:off x="4618837" y="3525827"/>
            <a:ext cx="3382657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自尊心、自信、達成感、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他者の尊重、他者からの尊重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10DADCF-7959-4EEE-A7D0-89EBDA3916F4}"/>
              </a:ext>
            </a:extLst>
          </p:cNvPr>
          <p:cNvSpPr txBox="1"/>
          <p:nvPr/>
        </p:nvSpPr>
        <p:spPr>
          <a:xfrm>
            <a:off x="4871863" y="1411339"/>
            <a:ext cx="2879314" cy="1854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道徳心、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創造力、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自発性、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課題解決力、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偏見がない、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現実の受容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062FBF7-F1C3-4DB8-8004-AB12DFAC0E1D}"/>
              </a:ext>
            </a:extLst>
          </p:cNvPr>
          <p:cNvSpPr txBox="1"/>
          <p:nvPr/>
        </p:nvSpPr>
        <p:spPr>
          <a:xfrm>
            <a:off x="4347931" y="4457785"/>
            <a:ext cx="3924471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友人、家族、組織、先祖、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近所づきあい、与える愛、受ける愛</a:t>
            </a:r>
          </a:p>
        </p:txBody>
      </p:sp>
      <p:sp>
        <p:nvSpPr>
          <p:cNvPr id="20" name="コンテンツ プレースホルダー 4">
            <a:extLst>
              <a:ext uri="{FF2B5EF4-FFF2-40B4-BE49-F238E27FC236}">
                <a16:creationId xmlns:a16="http://schemas.microsoft.com/office/drawing/2014/main" id="{4AFC4C41-EB94-468F-AD64-A8D704F3EC93}"/>
              </a:ext>
            </a:extLst>
          </p:cNvPr>
          <p:cNvSpPr txBox="1">
            <a:spLocks/>
          </p:cNvSpPr>
          <p:nvPr/>
        </p:nvSpPr>
        <p:spPr bwMode="auto">
          <a:xfrm>
            <a:off x="51771" y="2683357"/>
            <a:ext cx="5794552" cy="731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9896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自己実現が必要</a:t>
            </a:r>
          </a:p>
        </p:txBody>
      </p:sp>
      <p:sp>
        <p:nvSpPr>
          <p:cNvPr id="27" name="タイトル 3">
            <a:extLst>
              <a:ext uri="{FF2B5EF4-FFF2-40B4-BE49-F238E27FC236}">
                <a16:creationId xmlns:a16="http://schemas.microsoft.com/office/drawing/2014/main" id="{2583AA57-6A51-4C48-8BEF-3FDAA2E9C3C1}"/>
              </a:ext>
            </a:extLst>
          </p:cNvPr>
          <p:cNvSpPr txBox="1">
            <a:spLocks/>
          </p:cNvSpPr>
          <p:nvPr/>
        </p:nvSpPr>
        <p:spPr bwMode="auto">
          <a:xfrm>
            <a:off x="0" y="569503"/>
            <a:ext cx="5436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Maslow's hierarchy of 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needs</a:t>
            </a:r>
            <a:endParaRPr kumimoji="1" lang="ja-JP" altLang="en-US" sz="4000" b="0" i="0" u="none" strike="noStrike" kern="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Arial Narrow"/>
              <a:ea typeface="ＭＳ Ｐゴシック"/>
              <a:cs typeface="+mj-cs"/>
            </a:endParaRPr>
          </a:p>
        </p:txBody>
      </p:sp>
      <p:sp>
        <p:nvSpPr>
          <p:cNvPr id="30" name="タイトル 3">
            <a:extLst>
              <a:ext uri="{FF2B5EF4-FFF2-40B4-BE49-F238E27FC236}">
                <a16:creationId xmlns:a16="http://schemas.microsoft.com/office/drawing/2014/main" id="{97F40651-7B93-4414-A866-7703C3496AA6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10287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マズローの人が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必要としていること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の階層化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72BAD8A-55A3-411A-BE7E-C8BDA0D02014}"/>
              </a:ext>
            </a:extLst>
          </p:cNvPr>
          <p:cNvSpPr txBox="1"/>
          <p:nvPr/>
        </p:nvSpPr>
        <p:spPr>
          <a:xfrm>
            <a:off x="3137428" y="2480919"/>
            <a:ext cx="601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？</a:t>
            </a: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E0333922-D38A-4A05-B105-CF6509C8EE57}"/>
              </a:ext>
            </a:extLst>
          </p:cNvPr>
          <p:cNvCxnSpPr>
            <a:cxnSpLocks/>
          </p:cNvCxnSpPr>
          <p:nvPr/>
        </p:nvCxnSpPr>
        <p:spPr bwMode="auto">
          <a:xfrm flipV="1">
            <a:off x="2319394" y="3038972"/>
            <a:ext cx="2423999" cy="146017"/>
          </a:xfrm>
          <a:prstGeom prst="straightConnector1">
            <a:avLst/>
          </a:prstGeom>
          <a:noFill/>
          <a:ln w="38100" cap="flat" cmpd="sng" algn="ctr">
            <a:solidFill>
              <a:srgbClr val="FF99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8" name="コンテンツ プレースホルダー 4">
            <a:extLst>
              <a:ext uri="{FF2B5EF4-FFF2-40B4-BE49-F238E27FC236}">
                <a16:creationId xmlns:a16="http://schemas.microsoft.com/office/drawing/2014/main" id="{6FE6AC45-4A20-47A0-83FD-74A3422A890E}"/>
              </a:ext>
            </a:extLst>
          </p:cNvPr>
          <p:cNvSpPr txBox="1">
            <a:spLocks/>
          </p:cNvSpPr>
          <p:nvPr/>
        </p:nvSpPr>
        <p:spPr bwMode="auto">
          <a:xfrm>
            <a:off x="51771" y="6354586"/>
            <a:ext cx="389859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生理的に必要なこと</a:t>
            </a:r>
          </a:p>
        </p:txBody>
      </p:sp>
      <p:sp>
        <p:nvSpPr>
          <p:cNvPr id="33" name="コンテンツ プレースホルダー 4">
            <a:extLst>
              <a:ext uri="{FF2B5EF4-FFF2-40B4-BE49-F238E27FC236}">
                <a16:creationId xmlns:a16="http://schemas.microsoft.com/office/drawing/2014/main" id="{2B239854-8790-4553-AB6A-F8AC42A10F6B}"/>
              </a:ext>
            </a:extLst>
          </p:cNvPr>
          <p:cNvSpPr txBox="1">
            <a:spLocks/>
          </p:cNvSpPr>
          <p:nvPr/>
        </p:nvSpPr>
        <p:spPr bwMode="auto">
          <a:xfrm>
            <a:off x="51771" y="5579548"/>
            <a:ext cx="355738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安全上必要なこと</a:t>
            </a:r>
          </a:p>
        </p:txBody>
      </p:sp>
      <p:sp>
        <p:nvSpPr>
          <p:cNvPr id="34" name="コンテンツ プレースホルダー 4">
            <a:extLst>
              <a:ext uri="{FF2B5EF4-FFF2-40B4-BE49-F238E27FC236}">
                <a16:creationId xmlns:a16="http://schemas.microsoft.com/office/drawing/2014/main" id="{EBE8A296-EEFF-4637-838D-D4ED868F9FE2}"/>
              </a:ext>
            </a:extLst>
          </p:cNvPr>
          <p:cNvSpPr txBox="1">
            <a:spLocks/>
          </p:cNvSpPr>
          <p:nvPr/>
        </p:nvSpPr>
        <p:spPr bwMode="auto">
          <a:xfrm>
            <a:off x="51771" y="4798744"/>
            <a:ext cx="472686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所属（愛情）が必要</a:t>
            </a:r>
          </a:p>
        </p:txBody>
      </p:sp>
      <p:sp>
        <p:nvSpPr>
          <p:cNvPr id="35" name="コンテンツ プレースホルダー 4">
            <a:extLst>
              <a:ext uri="{FF2B5EF4-FFF2-40B4-BE49-F238E27FC236}">
                <a16:creationId xmlns:a16="http://schemas.microsoft.com/office/drawing/2014/main" id="{531D25EE-65C6-4B10-A0AF-9ADC81B956D4}"/>
              </a:ext>
            </a:extLst>
          </p:cNvPr>
          <p:cNvSpPr txBox="1">
            <a:spLocks/>
          </p:cNvSpPr>
          <p:nvPr/>
        </p:nvSpPr>
        <p:spPr bwMode="auto">
          <a:xfrm>
            <a:off x="51771" y="3945309"/>
            <a:ext cx="406523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承認（尊重）が必要</a:t>
            </a:r>
          </a:p>
        </p:txBody>
      </p:sp>
      <p:sp>
        <p:nvSpPr>
          <p:cNvPr id="38" name="コンテンツ プレースホルダー 4">
            <a:extLst>
              <a:ext uri="{FF2B5EF4-FFF2-40B4-BE49-F238E27FC236}">
                <a16:creationId xmlns:a16="http://schemas.microsoft.com/office/drawing/2014/main" id="{B9BA416E-612C-4F87-B3F6-75080EF78721}"/>
              </a:ext>
            </a:extLst>
          </p:cNvPr>
          <p:cNvSpPr txBox="1">
            <a:spLocks/>
          </p:cNvSpPr>
          <p:nvPr/>
        </p:nvSpPr>
        <p:spPr bwMode="auto">
          <a:xfrm>
            <a:off x="103418" y="6046360"/>
            <a:ext cx="327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Physiological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B65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9" name="コンテンツ プレースホルダー 4">
            <a:extLst>
              <a:ext uri="{FF2B5EF4-FFF2-40B4-BE49-F238E27FC236}">
                <a16:creationId xmlns:a16="http://schemas.microsoft.com/office/drawing/2014/main" id="{F41470DB-F5DF-4294-8B60-68C50D8B3A73}"/>
              </a:ext>
            </a:extLst>
          </p:cNvPr>
          <p:cNvSpPr txBox="1">
            <a:spLocks/>
          </p:cNvSpPr>
          <p:nvPr/>
        </p:nvSpPr>
        <p:spPr bwMode="auto">
          <a:xfrm>
            <a:off x="103418" y="5271322"/>
            <a:ext cx="273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Safety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B4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40" name="コンテンツ プレースホルダー 4">
            <a:extLst>
              <a:ext uri="{FF2B5EF4-FFF2-40B4-BE49-F238E27FC236}">
                <a16:creationId xmlns:a16="http://schemas.microsoft.com/office/drawing/2014/main" id="{D29CFB08-01FB-4BF9-8E31-204282083D3F}"/>
              </a:ext>
            </a:extLst>
          </p:cNvPr>
          <p:cNvSpPr txBox="1">
            <a:spLocks/>
          </p:cNvSpPr>
          <p:nvPr/>
        </p:nvSpPr>
        <p:spPr bwMode="auto">
          <a:xfrm>
            <a:off x="92465" y="4490518"/>
            <a:ext cx="500293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Belongingness/Love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41" name="コンテンツ プレースホルダー 4">
            <a:extLst>
              <a:ext uri="{FF2B5EF4-FFF2-40B4-BE49-F238E27FC236}">
                <a16:creationId xmlns:a16="http://schemas.microsoft.com/office/drawing/2014/main" id="{C628089A-D8F4-4946-805C-40E365D9689F}"/>
              </a:ext>
            </a:extLst>
          </p:cNvPr>
          <p:cNvSpPr txBox="1">
            <a:spLocks/>
          </p:cNvSpPr>
          <p:nvPr/>
        </p:nvSpPr>
        <p:spPr bwMode="auto">
          <a:xfrm>
            <a:off x="92465" y="3637083"/>
            <a:ext cx="2412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Esteem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82FE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42" name="コンテンツ プレースホルダー 4">
            <a:extLst>
              <a:ext uri="{FF2B5EF4-FFF2-40B4-BE49-F238E27FC236}">
                <a16:creationId xmlns:a16="http://schemas.microsoft.com/office/drawing/2014/main" id="{D83723ED-3107-4CAD-B8FA-50FEEEA909C9}"/>
              </a:ext>
            </a:extLst>
          </p:cNvPr>
          <p:cNvSpPr txBox="1">
            <a:spLocks/>
          </p:cNvSpPr>
          <p:nvPr/>
        </p:nvSpPr>
        <p:spPr bwMode="auto">
          <a:xfrm>
            <a:off x="92465" y="2364380"/>
            <a:ext cx="2483919" cy="3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Self-actualization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9896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6" name="コンテンツ プレースホルダー 4">
            <a:extLst>
              <a:ext uri="{FF2B5EF4-FFF2-40B4-BE49-F238E27FC236}">
                <a16:creationId xmlns:a16="http://schemas.microsoft.com/office/drawing/2014/main" id="{48450A61-E8D6-44B6-8979-B3175ED664E1}"/>
              </a:ext>
            </a:extLst>
          </p:cNvPr>
          <p:cNvSpPr txBox="1">
            <a:spLocks/>
          </p:cNvSpPr>
          <p:nvPr/>
        </p:nvSpPr>
        <p:spPr bwMode="auto">
          <a:xfrm>
            <a:off x="2632756" y="4239890"/>
            <a:ext cx="1132752" cy="1232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Love</a:t>
            </a:r>
          </a:p>
          <a:p>
            <a:pPr marL="342900" marR="0" lvl="0" indent="-342900" algn="ctr" defTabSz="914400" rtl="0" eaLnBrk="1" fontAlgn="base" latinLnBrk="0" hangingPunct="1">
              <a:lnSpc>
                <a:spcPts val="1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||</a:t>
            </a:r>
            <a:endParaRPr kumimoji="1" lang="en-US" altLang="ja-JP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御大切</a:t>
            </a:r>
            <a:endParaRPr kumimoji="1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大事</a:t>
            </a:r>
          </a:p>
        </p:txBody>
      </p:sp>
    </p:spTree>
    <p:extLst>
      <p:ext uri="{BB962C8B-B14F-4D97-AF65-F5344CB8AC3E}">
        <p14:creationId xmlns:p14="http://schemas.microsoft.com/office/powerpoint/2010/main" val="14168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ローチャート: 抜出し 10"/>
          <p:cNvSpPr/>
          <p:nvPr/>
        </p:nvSpPr>
        <p:spPr bwMode="auto">
          <a:xfrm>
            <a:off x="4660669" y="509631"/>
            <a:ext cx="3306937" cy="2857519"/>
          </a:xfrm>
          <a:prstGeom prst="flowChartExtract">
            <a:avLst/>
          </a:prstGeom>
          <a:gradFill flip="none" rotWithShape="1">
            <a:gsLst>
              <a:gs pos="0">
                <a:srgbClr val="D6D4F9"/>
              </a:gs>
              <a:gs pos="35000">
                <a:srgbClr val="DFDFFB"/>
              </a:gs>
              <a:gs pos="100000">
                <a:srgbClr val="918FE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" name="フローチャート: 手作業 2"/>
          <p:cNvSpPr/>
          <p:nvPr/>
        </p:nvSpPr>
        <p:spPr bwMode="auto">
          <a:xfrm flipV="1">
            <a:off x="2664540" y="6078286"/>
            <a:ext cx="7293960" cy="73860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97 w 10000"/>
              <a:gd name="connsiteY2" fmla="*/ 9964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14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3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9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0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10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62"/>
              <a:gd name="connsiteY0" fmla="*/ 0 h 10142"/>
              <a:gd name="connsiteX1" fmla="*/ 10062 w 10062"/>
              <a:gd name="connsiteY1" fmla="*/ 0 h 10142"/>
              <a:gd name="connsiteX2" fmla="*/ 9403 w 10062"/>
              <a:gd name="connsiteY2" fmla="*/ 10142 h 10142"/>
              <a:gd name="connsiteX3" fmla="*/ 567 w 10062"/>
              <a:gd name="connsiteY3" fmla="*/ 10053 h 10142"/>
              <a:gd name="connsiteX4" fmla="*/ 0 w 10062"/>
              <a:gd name="connsiteY4" fmla="*/ 0 h 10142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6" h="10337">
                <a:moveTo>
                  <a:pt x="0" y="157"/>
                </a:moveTo>
                <a:lnTo>
                  <a:pt x="10016" y="0"/>
                </a:lnTo>
                <a:cubicBezTo>
                  <a:pt x="9475" y="9396"/>
                  <a:pt x="9916" y="1597"/>
                  <a:pt x="9429" y="10337"/>
                </a:cubicBezTo>
                <a:lnTo>
                  <a:pt x="581" y="10210"/>
                </a:lnTo>
                <a:cubicBezTo>
                  <a:pt x="132" y="2268"/>
                  <a:pt x="460" y="8086"/>
                  <a:pt x="0" y="157"/>
                </a:cubicBezTo>
                <a:close/>
              </a:path>
            </a:pathLst>
          </a:custGeom>
          <a:solidFill>
            <a:srgbClr val="FB656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S白洲太楷書体" panose="03000A00000000000000" pitchFamily="66" charset="-128"/>
              <a:ea typeface="HGS白洲太楷書体" panose="03000A00000000000000" pitchFamily="66" charset="-128"/>
              <a:cs typeface="+mn-cs"/>
            </a:endParaRPr>
          </a:p>
        </p:txBody>
      </p:sp>
      <p:sp>
        <p:nvSpPr>
          <p:cNvPr id="10" name="フローチャート: 手作業 2"/>
          <p:cNvSpPr/>
          <p:nvPr/>
        </p:nvSpPr>
        <p:spPr bwMode="auto">
          <a:xfrm flipV="1">
            <a:off x="3112911" y="5297481"/>
            <a:ext cx="6378147" cy="74437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62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762 w 10000"/>
              <a:gd name="connsiteY2" fmla="*/ 9961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41"/>
              <a:gd name="connsiteX1" fmla="*/ 10000 w 10000"/>
              <a:gd name="connsiteY1" fmla="*/ 0 h 10041"/>
              <a:gd name="connsiteX2" fmla="*/ 8746 w 10000"/>
              <a:gd name="connsiteY2" fmla="*/ 10041 h 10041"/>
              <a:gd name="connsiteX3" fmla="*/ 1257 w 10000"/>
              <a:gd name="connsiteY3" fmla="*/ 10039 h 10041"/>
              <a:gd name="connsiteX4" fmla="*/ 0 w 10000"/>
              <a:gd name="connsiteY4" fmla="*/ 0 h 10041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9362 w 10000"/>
              <a:gd name="connsiteY2" fmla="*/ 9903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9903"/>
              <a:gd name="connsiteX1" fmla="*/ 10000 w 10000"/>
              <a:gd name="connsiteY1" fmla="*/ 0 h 9903"/>
              <a:gd name="connsiteX2" fmla="*/ 9362 w 10000"/>
              <a:gd name="connsiteY2" fmla="*/ 9903 h 9903"/>
              <a:gd name="connsiteX3" fmla="*/ 601 w 10000"/>
              <a:gd name="connsiteY3" fmla="*/ 9901 h 9903"/>
              <a:gd name="connsiteX4" fmla="*/ 0 w 10000"/>
              <a:gd name="connsiteY4" fmla="*/ 0 h 9903"/>
              <a:gd name="connsiteX0" fmla="*/ 0 w 10063"/>
              <a:gd name="connsiteY0" fmla="*/ 0 h 10280"/>
              <a:gd name="connsiteX1" fmla="*/ 10063 w 10063"/>
              <a:gd name="connsiteY1" fmla="*/ 280 h 10280"/>
              <a:gd name="connsiteX2" fmla="*/ 9425 w 10063"/>
              <a:gd name="connsiteY2" fmla="*/ 10280 h 10280"/>
              <a:gd name="connsiteX3" fmla="*/ 664 w 10063"/>
              <a:gd name="connsiteY3" fmla="*/ 10278 h 10280"/>
              <a:gd name="connsiteX4" fmla="*/ 0 w 10063"/>
              <a:gd name="connsiteY4" fmla="*/ 0 h 10280"/>
              <a:gd name="connsiteX0" fmla="*/ 0 w 10063"/>
              <a:gd name="connsiteY0" fmla="*/ 0 h 10355"/>
              <a:gd name="connsiteX1" fmla="*/ 10063 w 10063"/>
              <a:gd name="connsiteY1" fmla="*/ 280 h 10355"/>
              <a:gd name="connsiteX2" fmla="*/ 9387 w 10063"/>
              <a:gd name="connsiteY2" fmla="*/ 10355 h 10355"/>
              <a:gd name="connsiteX3" fmla="*/ 664 w 10063"/>
              <a:gd name="connsiteY3" fmla="*/ 10278 h 10355"/>
              <a:gd name="connsiteX4" fmla="*/ 0 w 1006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3" h="10355">
                <a:moveTo>
                  <a:pt x="0" y="0"/>
                </a:moveTo>
                <a:lnTo>
                  <a:pt x="10033" y="318"/>
                </a:lnTo>
                <a:cubicBezTo>
                  <a:pt x="9560" y="7690"/>
                  <a:pt x="9801" y="4116"/>
                  <a:pt x="9387" y="10355"/>
                </a:cubicBezTo>
                <a:lnTo>
                  <a:pt x="664" y="10278"/>
                </a:lnTo>
                <a:cubicBezTo>
                  <a:pt x="464" y="6946"/>
                  <a:pt x="200" y="3332"/>
                  <a:pt x="0" y="0"/>
                </a:cubicBezTo>
                <a:close/>
              </a:path>
            </a:pathLst>
          </a:custGeom>
          <a:solidFill>
            <a:srgbClr val="FEB46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2" name="フローチャート: 手作業 2"/>
          <p:cNvSpPr/>
          <p:nvPr/>
        </p:nvSpPr>
        <p:spPr bwMode="auto">
          <a:xfrm flipV="1">
            <a:off x="3564373" y="4444046"/>
            <a:ext cx="5492980" cy="81700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45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80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1671 w 10000"/>
              <a:gd name="connsiteY3" fmla="*/ 10017 h 10043"/>
              <a:gd name="connsiteX4" fmla="*/ 0 w 10000"/>
              <a:gd name="connsiteY4" fmla="*/ 0 h 10043"/>
              <a:gd name="connsiteX0" fmla="*/ 0 w 10000"/>
              <a:gd name="connsiteY0" fmla="*/ 0 h 10073"/>
              <a:gd name="connsiteX1" fmla="*/ 10000 w 10000"/>
              <a:gd name="connsiteY1" fmla="*/ 0 h 10073"/>
              <a:gd name="connsiteX2" fmla="*/ 9085 w 10000"/>
              <a:gd name="connsiteY2" fmla="*/ 10043 h 10073"/>
              <a:gd name="connsiteX3" fmla="*/ 875 w 10000"/>
              <a:gd name="connsiteY3" fmla="*/ 10073 h 10073"/>
              <a:gd name="connsiteX4" fmla="*/ 0 w 10000"/>
              <a:gd name="connsiteY4" fmla="*/ 0 h 1007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48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43">
                <a:moveTo>
                  <a:pt x="0" y="0"/>
                </a:moveTo>
                <a:lnTo>
                  <a:pt x="10000" y="0"/>
                </a:lnTo>
                <a:cubicBezTo>
                  <a:pt x="9456" y="6383"/>
                  <a:pt x="9653" y="4060"/>
                  <a:pt x="9139" y="10043"/>
                </a:cubicBezTo>
                <a:lnTo>
                  <a:pt x="857" y="10043"/>
                </a:lnTo>
                <a:cubicBezTo>
                  <a:pt x="565" y="6685"/>
                  <a:pt x="292" y="3358"/>
                  <a:pt x="0" y="0"/>
                </a:cubicBezTo>
                <a:close/>
              </a:path>
            </a:pathLst>
          </a:custGeom>
          <a:solidFill>
            <a:srgbClr val="FEFD6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3" name="フローチャート: 手作業 2"/>
          <p:cNvSpPr/>
          <p:nvPr/>
        </p:nvSpPr>
        <p:spPr bwMode="auto">
          <a:xfrm flipV="1">
            <a:off x="4059359" y="3403580"/>
            <a:ext cx="4501617" cy="100403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944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500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28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56"/>
              <a:gd name="connsiteX1" fmla="*/ 10000 w 10000"/>
              <a:gd name="connsiteY1" fmla="*/ 0 h 10056"/>
              <a:gd name="connsiteX2" fmla="*/ 7500 w 10000"/>
              <a:gd name="connsiteY2" fmla="*/ 10031 h 10056"/>
              <a:gd name="connsiteX3" fmla="*/ 2477 w 10000"/>
              <a:gd name="connsiteY3" fmla="*/ 10056 h 10056"/>
              <a:gd name="connsiteX4" fmla="*/ 0 w 10000"/>
              <a:gd name="connsiteY4" fmla="*/ 0 h 10056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493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2493 w 10000"/>
              <a:gd name="connsiteY3" fmla="*/ 10017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60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71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02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9994"/>
              <a:gd name="connsiteY0" fmla="*/ 0 h 10282"/>
              <a:gd name="connsiteX1" fmla="*/ 9994 w 9994"/>
              <a:gd name="connsiteY1" fmla="*/ 0 h 10282"/>
              <a:gd name="connsiteX2" fmla="*/ 8702 w 9994"/>
              <a:gd name="connsiteY2" fmla="*/ 10282 h 10282"/>
              <a:gd name="connsiteX3" fmla="*/ 1287 w 9994"/>
              <a:gd name="connsiteY3" fmla="*/ 10184 h 10282"/>
              <a:gd name="connsiteX4" fmla="*/ 0 w 9994"/>
              <a:gd name="connsiteY4" fmla="*/ 0 h 10282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707 w 10000"/>
              <a:gd name="connsiteY2" fmla="*/ 10000 h 10000"/>
              <a:gd name="connsiteX3" fmla="*/ 1288 w 10000"/>
              <a:gd name="connsiteY3" fmla="*/ 9905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cubicBezTo>
                  <a:pt x="9207" y="6035"/>
                  <a:pt x="9138" y="6667"/>
                  <a:pt x="8707" y="10000"/>
                </a:cubicBezTo>
                <a:lnTo>
                  <a:pt x="1288" y="9905"/>
                </a:lnTo>
                <a:lnTo>
                  <a:pt x="0" y="0"/>
                </a:lnTo>
                <a:close/>
              </a:path>
            </a:pathLst>
          </a:custGeom>
          <a:solidFill>
            <a:srgbClr val="82FE78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B485791-B960-4129-87D5-D3F006364514}"/>
              </a:ext>
            </a:extLst>
          </p:cNvPr>
          <p:cNvSpPr txBox="1"/>
          <p:nvPr/>
        </p:nvSpPr>
        <p:spPr>
          <a:xfrm>
            <a:off x="4208466" y="6247534"/>
            <a:ext cx="4203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呼吸、食料、水、排泄、睡眠、セックス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92455B8-9C37-4857-A8EA-6416E0D38DE7}"/>
              </a:ext>
            </a:extLst>
          </p:cNvPr>
          <p:cNvSpPr txBox="1"/>
          <p:nvPr/>
        </p:nvSpPr>
        <p:spPr>
          <a:xfrm>
            <a:off x="4398424" y="5277433"/>
            <a:ext cx="3823483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身体、雇用、資源、道徳・倫理、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健康、持ち物の安全、心理的安全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82A002D-22D5-40DD-A50D-3C22BF3B9A61}"/>
              </a:ext>
            </a:extLst>
          </p:cNvPr>
          <p:cNvSpPr txBox="1"/>
          <p:nvPr/>
        </p:nvSpPr>
        <p:spPr>
          <a:xfrm>
            <a:off x="4618837" y="3525827"/>
            <a:ext cx="3382657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自尊心、自信、達成感、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他者の尊重、他者からの尊重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10DADCF-7959-4EEE-A7D0-89EBDA3916F4}"/>
              </a:ext>
            </a:extLst>
          </p:cNvPr>
          <p:cNvSpPr txBox="1"/>
          <p:nvPr/>
        </p:nvSpPr>
        <p:spPr>
          <a:xfrm>
            <a:off x="4871863" y="1411339"/>
            <a:ext cx="2879314" cy="1854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道徳心、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創造力、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自発性、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課題解決力、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偏見がない、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現実の受容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062FBF7-F1C3-4DB8-8004-AB12DFAC0E1D}"/>
              </a:ext>
            </a:extLst>
          </p:cNvPr>
          <p:cNvSpPr txBox="1"/>
          <p:nvPr/>
        </p:nvSpPr>
        <p:spPr>
          <a:xfrm>
            <a:off x="4347931" y="4457785"/>
            <a:ext cx="3924471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友人、家族、組織、先祖、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近所づきあい、与える愛、受ける愛</a:t>
            </a:r>
          </a:p>
        </p:txBody>
      </p:sp>
      <p:sp>
        <p:nvSpPr>
          <p:cNvPr id="20" name="コンテンツ プレースホルダー 4">
            <a:extLst>
              <a:ext uri="{FF2B5EF4-FFF2-40B4-BE49-F238E27FC236}">
                <a16:creationId xmlns:a16="http://schemas.microsoft.com/office/drawing/2014/main" id="{4AFC4C41-EB94-468F-AD64-A8D704F3EC93}"/>
              </a:ext>
            </a:extLst>
          </p:cNvPr>
          <p:cNvSpPr txBox="1">
            <a:spLocks/>
          </p:cNvSpPr>
          <p:nvPr/>
        </p:nvSpPr>
        <p:spPr bwMode="auto">
          <a:xfrm>
            <a:off x="51771" y="2683357"/>
            <a:ext cx="5794552" cy="731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（自らの才能や潜在能力に応じて）</a:t>
            </a:r>
          </a:p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できることを具現化することが必要</a:t>
            </a:r>
          </a:p>
        </p:txBody>
      </p:sp>
      <p:sp>
        <p:nvSpPr>
          <p:cNvPr id="23" name="コンテンツ プレースホルダー 4">
            <a:extLst>
              <a:ext uri="{FF2B5EF4-FFF2-40B4-BE49-F238E27FC236}">
                <a16:creationId xmlns:a16="http://schemas.microsoft.com/office/drawing/2014/main" id="{663A53C1-2950-4793-9F0B-7A167ABF71FA}"/>
              </a:ext>
            </a:extLst>
          </p:cNvPr>
          <p:cNvSpPr txBox="1">
            <a:spLocks/>
          </p:cNvSpPr>
          <p:nvPr/>
        </p:nvSpPr>
        <p:spPr bwMode="auto">
          <a:xfrm>
            <a:off x="51771" y="6354586"/>
            <a:ext cx="389859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生理的に必要なこと</a:t>
            </a:r>
          </a:p>
        </p:txBody>
      </p:sp>
      <p:sp>
        <p:nvSpPr>
          <p:cNvPr id="24" name="コンテンツ プレースホルダー 4">
            <a:extLst>
              <a:ext uri="{FF2B5EF4-FFF2-40B4-BE49-F238E27FC236}">
                <a16:creationId xmlns:a16="http://schemas.microsoft.com/office/drawing/2014/main" id="{DBD1E60E-707B-443A-9816-61C127D71BA7}"/>
              </a:ext>
            </a:extLst>
          </p:cNvPr>
          <p:cNvSpPr txBox="1">
            <a:spLocks/>
          </p:cNvSpPr>
          <p:nvPr/>
        </p:nvSpPr>
        <p:spPr bwMode="auto">
          <a:xfrm>
            <a:off x="51771" y="5579548"/>
            <a:ext cx="355738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安全上必要なこと</a:t>
            </a:r>
          </a:p>
        </p:txBody>
      </p:sp>
      <p:sp>
        <p:nvSpPr>
          <p:cNvPr id="25" name="コンテンツ プレースホルダー 4">
            <a:extLst>
              <a:ext uri="{FF2B5EF4-FFF2-40B4-BE49-F238E27FC236}">
                <a16:creationId xmlns:a16="http://schemas.microsoft.com/office/drawing/2014/main" id="{8538EB18-283B-4F49-B9B5-65D67D6C2459}"/>
              </a:ext>
            </a:extLst>
          </p:cNvPr>
          <p:cNvSpPr txBox="1">
            <a:spLocks/>
          </p:cNvSpPr>
          <p:nvPr/>
        </p:nvSpPr>
        <p:spPr bwMode="auto">
          <a:xfrm>
            <a:off x="51771" y="4798744"/>
            <a:ext cx="472686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所属（愛情）が必要</a:t>
            </a:r>
          </a:p>
        </p:txBody>
      </p:sp>
      <p:sp>
        <p:nvSpPr>
          <p:cNvPr id="26" name="コンテンツ プレースホルダー 4">
            <a:extLst>
              <a:ext uri="{FF2B5EF4-FFF2-40B4-BE49-F238E27FC236}">
                <a16:creationId xmlns:a16="http://schemas.microsoft.com/office/drawing/2014/main" id="{3AB9E9AD-6641-45FD-9F6F-5AC543A6B801}"/>
              </a:ext>
            </a:extLst>
          </p:cNvPr>
          <p:cNvSpPr txBox="1">
            <a:spLocks/>
          </p:cNvSpPr>
          <p:nvPr/>
        </p:nvSpPr>
        <p:spPr bwMode="auto">
          <a:xfrm>
            <a:off x="51771" y="3945309"/>
            <a:ext cx="406523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承認（尊重）が必要</a:t>
            </a:r>
          </a:p>
        </p:txBody>
      </p:sp>
      <p:sp>
        <p:nvSpPr>
          <p:cNvPr id="27" name="タイトル 3">
            <a:extLst>
              <a:ext uri="{FF2B5EF4-FFF2-40B4-BE49-F238E27FC236}">
                <a16:creationId xmlns:a16="http://schemas.microsoft.com/office/drawing/2014/main" id="{2583AA57-6A51-4C48-8BEF-3FDAA2E9C3C1}"/>
              </a:ext>
            </a:extLst>
          </p:cNvPr>
          <p:cNvSpPr txBox="1">
            <a:spLocks/>
          </p:cNvSpPr>
          <p:nvPr/>
        </p:nvSpPr>
        <p:spPr bwMode="auto">
          <a:xfrm>
            <a:off x="0" y="569503"/>
            <a:ext cx="5436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Maslow's hierarchy of 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needs</a:t>
            </a:r>
            <a:endParaRPr kumimoji="1" lang="ja-JP" altLang="en-US" sz="4000" b="0" i="0" u="none" strike="noStrike" kern="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Arial Narrow"/>
              <a:ea typeface="ＭＳ Ｐゴシック"/>
              <a:cs typeface="+mj-cs"/>
            </a:endParaRPr>
          </a:p>
        </p:txBody>
      </p:sp>
      <p:sp>
        <p:nvSpPr>
          <p:cNvPr id="31" name="タイトル 3">
            <a:extLst>
              <a:ext uri="{FF2B5EF4-FFF2-40B4-BE49-F238E27FC236}">
                <a16:creationId xmlns:a16="http://schemas.microsoft.com/office/drawing/2014/main" id="{18CB25D6-6B70-40BF-A932-DD8B93237578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68853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マズローの人が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必要としていること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の階層化</a:t>
            </a:r>
          </a:p>
        </p:txBody>
      </p:sp>
      <p:sp>
        <p:nvSpPr>
          <p:cNvPr id="30" name="コンテンツ プレースホルダー 4">
            <a:extLst>
              <a:ext uri="{FF2B5EF4-FFF2-40B4-BE49-F238E27FC236}">
                <a16:creationId xmlns:a16="http://schemas.microsoft.com/office/drawing/2014/main" id="{9FE5FF44-1607-478E-885B-FCDD5C28CA7D}"/>
              </a:ext>
            </a:extLst>
          </p:cNvPr>
          <p:cNvSpPr txBox="1">
            <a:spLocks/>
          </p:cNvSpPr>
          <p:nvPr/>
        </p:nvSpPr>
        <p:spPr bwMode="auto">
          <a:xfrm>
            <a:off x="103418" y="6046360"/>
            <a:ext cx="327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Physiological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B65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2" name="コンテンツ プレースホルダー 4">
            <a:extLst>
              <a:ext uri="{FF2B5EF4-FFF2-40B4-BE49-F238E27FC236}">
                <a16:creationId xmlns:a16="http://schemas.microsoft.com/office/drawing/2014/main" id="{5F1149EF-2A0E-4B06-AA4F-EAF7D18D2319}"/>
              </a:ext>
            </a:extLst>
          </p:cNvPr>
          <p:cNvSpPr txBox="1">
            <a:spLocks/>
          </p:cNvSpPr>
          <p:nvPr/>
        </p:nvSpPr>
        <p:spPr bwMode="auto">
          <a:xfrm>
            <a:off x="103418" y="5271322"/>
            <a:ext cx="273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Safety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B4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3" name="コンテンツ プレースホルダー 4">
            <a:extLst>
              <a:ext uri="{FF2B5EF4-FFF2-40B4-BE49-F238E27FC236}">
                <a16:creationId xmlns:a16="http://schemas.microsoft.com/office/drawing/2014/main" id="{B94AA121-8D27-4318-BA6E-CFD863F7D90F}"/>
              </a:ext>
            </a:extLst>
          </p:cNvPr>
          <p:cNvSpPr txBox="1">
            <a:spLocks/>
          </p:cNvSpPr>
          <p:nvPr/>
        </p:nvSpPr>
        <p:spPr bwMode="auto">
          <a:xfrm>
            <a:off x="92465" y="4490518"/>
            <a:ext cx="500293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Belongingness/Love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4" name="コンテンツ プレースホルダー 4">
            <a:extLst>
              <a:ext uri="{FF2B5EF4-FFF2-40B4-BE49-F238E27FC236}">
                <a16:creationId xmlns:a16="http://schemas.microsoft.com/office/drawing/2014/main" id="{06A1336E-A983-4658-AE60-B65C737B31F7}"/>
              </a:ext>
            </a:extLst>
          </p:cNvPr>
          <p:cNvSpPr txBox="1">
            <a:spLocks/>
          </p:cNvSpPr>
          <p:nvPr/>
        </p:nvSpPr>
        <p:spPr bwMode="auto">
          <a:xfrm>
            <a:off x="92465" y="3637083"/>
            <a:ext cx="2412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Esteem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82FE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5" name="コンテンツ プレースホルダー 4">
            <a:extLst>
              <a:ext uri="{FF2B5EF4-FFF2-40B4-BE49-F238E27FC236}">
                <a16:creationId xmlns:a16="http://schemas.microsoft.com/office/drawing/2014/main" id="{95FFFFFC-2595-41D4-8179-A6D6E15AA827}"/>
              </a:ext>
            </a:extLst>
          </p:cNvPr>
          <p:cNvSpPr txBox="1">
            <a:spLocks/>
          </p:cNvSpPr>
          <p:nvPr/>
        </p:nvSpPr>
        <p:spPr bwMode="auto">
          <a:xfrm>
            <a:off x="92465" y="2364380"/>
            <a:ext cx="2483919" cy="3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Self-actualization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9896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8" name="コンテンツ プレースホルダー 4">
            <a:extLst>
              <a:ext uri="{FF2B5EF4-FFF2-40B4-BE49-F238E27FC236}">
                <a16:creationId xmlns:a16="http://schemas.microsoft.com/office/drawing/2014/main" id="{DB2D8507-61C4-4504-B25D-AAF7A7E563FF}"/>
              </a:ext>
            </a:extLst>
          </p:cNvPr>
          <p:cNvSpPr txBox="1">
            <a:spLocks/>
          </p:cNvSpPr>
          <p:nvPr/>
        </p:nvSpPr>
        <p:spPr bwMode="auto">
          <a:xfrm>
            <a:off x="2632756" y="4239890"/>
            <a:ext cx="1132752" cy="1232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Love</a:t>
            </a:r>
          </a:p>
          <a:p>
            <a:pPr marL="342900" marR="0" lvl="0" indent="-342900" algn="ctr" defTabSz="914400" rtl="0" eaLnBrk="1" fontAlgn="base" latinLnBrk="0" hangingPunct="1">
              <a:lnSpc>
                <a:spcPts val="1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||</a:t>
            </a:r>
            <a:endParaRPr kumimoji="1" lang="en-US" altLang="ja-JP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御大切</a:t>
            </a:r>
            <a:endParaRPr kumimoji="1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大事</a:t>
            </a:r>
          </a:p>
        </p:txBody>
      </p:sp>
    </p:spTree>
    <p:extLst>
      <p:ext uri="{BB962C8B-B14F-4D97-AF65-F5344CB8AC3E}">
        <p14:creationId xmlns:p14="http://schemas.microsoft.com/office/powerpoint/2010/main" val="1285043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ローチャート: 手作業 2"/>
          <p:cNvSpPr/>
          <p:nvPr/>
        </p:nvSpPr>
        <p:spPr bwMode="auto">
          <a:xfrm flipV="1">
            <a:off x="3564373" y="4444046"/>
            <a:ext cx="5492980" cy="81700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45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80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1671 w 10000"/>
              <a:gd name="connsiteY3" fmla="*/ 10017 h 10043"/>
              <a:gd name="connsiteX4" fmla="*/ 0 w 10000"/>
              <a:gd name="connsiteY4" fmla="*/ 0 h 10043"/>
              <a:gd name="connsiteX0" fmla="*/ 0 w 10000"/>
              <a:gd name="connsiteY0" fmla="*/ 0 h 10073"/>
              <a:gd name="connsiteX1" fmla="*/ 10000 w 10000"/>
              <a:gd name="connsiteY1" fmla="*/ 0 h 10073"/>
              <a:gd name="connsiteX2" fmla="*/ 9085 w 10000"/>
              <a:gd name="connsiteY2" fmla="*/ 10043 h 10073"/>
              <a:gd name="connsiteX3" fmla="*/ 875 w 10000"/>
              <a:gd name="connsiteY3" fmla="*/ 10073 h 10073"/>
              <a:gd name="connsiteX4" fmla="*/ 0 w 10000"/>
              <a:gd name="connsiteY4" fmla="*/ 0 h 1007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48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43">
                <a:moveTo>
                  <a:pt x="0" y="0"/>
                </a:moveTo>
                <a:lnTo>
                  <a:pt x="10000" y="0"/>
                </a:lnTo>
                <a:cubicBezTo>
                  <a:pt x="9456" y="6383"/>
                  <a:pt x="9653" y="4060"/>
                  <a:pt x="9139" y="10043"/>
                </a:cubicBezTo>
                <a:lnTo>
                  <a:pt x="857" y="10043"/>
                </a:lnTo>
                <a:cubicBezTo>
                  <a:pt x="565" y="6685"/>
                  <a:pt x="292" y="3358"/>
                  <a:pt x="0" y="0"/>
                </a:cubicBezTo>
                <a:close/>
              </a:path>
            </a:pathLst>
          </a:custGeom>
          <a:solidFill>
            <a:srgbClr val="FEFD6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3" name="フローチャート: 手作業 2"/>
          <p:cNvSpPr/>
          <p:nvPr/>
        </p:nvSpPr>
        <p:spPr bwMode="auto">
          <a:xfrm flipV="1">
            <a:off x="4059359" y="3403580"/>
            <a:ext cx="4501617" cy="100403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944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500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28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56"/>
              <a:gd name="connsiteX1" fmla="*/ 10000 w 10000"/>
              <a:gd name="connsiteY1" fmla="*/ 0 h 10056"/>
              <a:gd name="connsiteX2" fmla="*/ 7500 w 10000"/>
              <a:gd name="connsiteY2" fmla="*/ 10031 h 10056"/>
              <a:gd name="connsiteX3" fmla="*/ 2477 w 10000"/>
              <a:gd name="connsiteY3" fmla="*/ 10056 h 10056"/>
              <a:gd name="connsiteX4" fmla="*/ 0 w 10000"/>
              <a:gd name="connsiteY4" fmla="*/ 0 h 10056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493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2493 w 10000"/>
              <a:gd name="connsiteY3" fmla="*/ 10017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60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71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02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9994"/>
              <a:gd name="connsiteY0" fmla="*/ 0 h 10282"/>
              <a:gd name="connsiteX1" fmla="*/ 9994 w 9994"/>
              <a:gd name="connsiteY1" fmla="*/ 0 h 10282"/>
              <a:gd name="connsiteX2" fmla="*/ 8702 w 9994"/>
              <a:gd name="connsiteY2" fmla="*/ 10282 h 10282"/>
              <a:gd name="connsiteX3" fmla="*/ 1287 w 9994"/>
              <a:gd name="connsiteY3" fmla="*/ 10184 h 10282"/>
              <a:gd name="connsiteX4" fmla="*/ 0 w 9994"/>
              <a:gd name="connsiteY4" fmla="*/ 0 h 10282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707 w 10000"/>
              <a:gd name="connsiteY2" fmla="*/ 10000 h 10000"/>
              <a:gd name="connsiteX3" fmla="*/ 1288 w 10000"/>
              <a:gd name="connsiteY3" fmla="*/ 9905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cubicBezTo>
                  <a:pt x="9207" y="6035"/>
                  <a:pt x="9138" y="6667"/>
                  <a:pt x="8707" y="10000"/>
                </a:cubicBezTo>
                <a:lnTo>
                  <a:pt x="1288" y="9905"/>
                </a:lnTo>
                <a:lnTo>
                  <a:pt x="0" y="0"/>
                </a:lnTo>
                <a:close/>
              </a:path>
            </a:pathLst>
          </a:custGeom>
          <a:solidFill>
            <a:srgbClr val="82FE78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" name="台形 1">
            <a:extLst>
              <a:ext uri="{FF2B5EF4-FFF2-40B4-BE49-F238E27FC236}">
                <a16:creationId xmlns:a16="http://schemas.microsoft.com/office/drawing/2014/main" id="{9E05B847-7EA0-4945-BF36-B1FFB85DFEE6}"/>
              </a:ext>
            </a:extLst>
          </p:cNvPr>
          <p:cNvSpPr/>
          <p:nvPr/>
        </p:nvSpPr>
        <p:spPr bwMode="auto">
          <a:xfrm>
            <a:off x="3565031" y="3406539"/>
            <a:ext cx="5492979" cy="1854000"/>
          </a:xfrm>
          <a:prstGeom prst="trapezoid">
            <a:avLst>
              <a:gd name="adj" fmla="val 58063"/>
            </a:avLst>
          </a:prstGeom>
          <a:gradFill>
            <a:gsLst>
              <a:gs pos="0">
                <a:srgbClr val="82FE78"/>
              </a:gs>
              <a:gs pos="60000">
                <a:srgbClr val="FEFD6D"/>
              </a:gs>
              <a:gs pos="40000">
                <a:srgbClr val="82FE78"/>
              </a:gs>
              <a:gs pos="100000">
                <a:srgbClr val="FEFD6D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1" name="フローチャート: 抜出し 10"/>
          <p:cNvSpPr/>
          <p:nvPr/>
        </p:nvSpPr>
        <p:spPr bwMode="auto">
          <a:xfrm>
            <a:off x="4660669" y="509631"/>
            <a:ext cx="3306937" cy="2857519"/>
          </a:xfrm>
          <a:prstGeom prst="flowChartExtract">
            <a:avLst/>
          </a:prstGeom>
          <a:gradFill flip="none" rotWithShape="1">
            <a:gsLst>
              <a:gs pos="0">
                <a:srgbClr val="D6D4F9"/>
              </a:gs>
              <a:gs pos="35000">
                <a:srgbClr val="DFDFFB"/>
              </a:gs>
              <a:gs pos="100000">
                <a:srgbClr val="918FE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" name="フローチャート: 手作業 2"/>
          <p:cNvSpPr/>
          <p:nvPr/>
        </p:nvSpPr>
        <p:spPr bwMode="auto">
          <a:xfrm flipV="1">
            <a:off x="2664540" y="6078286"/>
            <a:ext cx="7293960" cy="73860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97 w 10000"/>
              <a:gd name="connsiteY2" fmla="*/ 9964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14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3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9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0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10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62"/>
              <a:gd name="connsiteY0" fmla="*/ 0 h 10142"/>
              <a:gd name="connsiteX1" fmla="*/ 10062 w 10062"/>
              <a:gd name="connsiteY1" fmla="*/ 0 h 10142"/>
              <a:gd name="connsiteX2" fmla="*/ 9403 w 10062"/>
              <a:gd name="connsiteY2" fmla="*/ 10142 h 10142"/>
              <a:gd name="connsiteX3" fmla="*/ 567 w 10062"/>
              <a:gd name="connsiteY3" fmla="*/ 10053 h 10142"/>
              <a:gd name="connsiteX4" fmla="*/ 0 w 10062"/>
              <a:gd name="connsiteY4" fmla="*/ 0 h 10142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6" h="10337">
                <a:moveTo>
                  <a:pt x="0" y="157"/>
                </a:moveTo>
                <a:lnTo>
                  <a:pt x="10016" y="0"/>
                </a:lnTo>
                <a:cubicBezTo>
                  <a:pt x="9475" y="9396"/>
                  <a:pt x="9916" y="1597"/>
                  <a:pt x="9429" y="10337"/>
                </a:cubicBezTo>
                <a:lnTo>
                  <a:pt x="581" y="10210"/>
                </a:lnTo>
                <a:cubicBezTo>
                  <a:pt x="132" y="2268"/>
                  <a:pt x="460" y="8086"/>
                  <a:pt x="0" y="157"/>
                </a:cubicBezTo>
                <a:close/>
              </a:path>
            </a:pathLst>
          </a:custGeom>
          <a:solidFill>
            <a:srgbClr val="FB656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S白洲太楷書体" panose="03000A00000000000000" pitchFamily="66" charset="-128"/>
              <a:ea typeface="HGS白洲太楷書体" panose="03000A00000000000000" pitchFamily="66" charset="-128"/>
              <a:cs typeface="+mn-cs"/>
            </a:endParaRPr>
          </a:p>
        </p:txBody>
      </p:sp>
      <p:sp>
        <p:nvSpPr>
          <p:cNvPr id="10" name="フローチャート: 手作業 2"/>
          <p:cNvSpPr/>
          <p:nvPr/>
        </p:nvSpPr>
        <p:spPr bwMode="auto">
          <a:xfrm flipV="1">
            <a:off x="3112911" y="5297481"/>
            <a:ext cx="6378147" cy="74437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62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762 w 10000"/>
              <a:gd name="connsiteY2" fmla="*/ 9961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41"/>
              <a:gd name="connsiteX1" fmla="*/ 10000 w 10000"/>
              <a:gd name="connsiteY1" fmla="*/ 0 h 10041"/>
              <a:gd name="connsiteX2" fmla="*/ 8746 w 10000"/>
              <a:gd name="connsiteY2" fmla="*/ 10041 h 10041"/>
              <a:gd name="connsiteX3" fmla="*/ 1257 w 10000"/>
              <a:gd name="connsiteY3" fmla="*/ 10039 h 10041"/>
              <a:gd name="connsiteX4" fmla="*/ 0 w 10000"/>
              <a:gd name="connsiteY4" fmla="*/ 0 h 10041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9362 w 10000"/>
              <a:gd name="connsiteY2" fmla="*/ 9903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9903"/>
              <a:gd name="connsiteX1" fmla="*/ 10000 w 10000"/>
              <a:gd name="connsiteY1" fmla="*/ 0 h 9903"/>
              <a:gd name="connsiteX2" fmla="*/ 9362 w 10000"/>
              <a:gd name="connsiteY2" fmla="*/ 9903 h 9903"/>
              <a:gd name="connsiteX3" fmla="*/ 601 w 10000"/>
              <a:gd name="connsiteY3" fmla="*/ 9901 h 9903"/>
              <a:gd name="connsiteX4" fmla="*/ 0 w 10000"/>
              <a:gd name="connsiteY4" fmla="*/ 0 h 9903"/>
              <a:gd name="connsiteX0" fmla="*/ 0 w 10063"/>
              <a:gd name="connsiteY0" fmla="*/ 0 h 10280"/>
              <a:gd name="connsiteX1" fmla="*/ 10063 w 10063"/>
              <a:gd name="connsiteY1" fmla="*/ 280 h 10280"/>
              <a:gd name="connsiteX2" fmla="*/ 9425 w 10063"/>
              <a:gd name="connsiteY2" fmla="*/ 10280 h 10280"/>
              <a:gd name="connsiteX3" fmla="*/ 664 w 10063"/>
              <a:gd name="connsiteY3" fmla="*/ 10278 h 10280"/>
              <a:gd name="connsiteX4" fmla="*/ 0 w 10063"/>
              <a:gd name="connsiteY4" fmla="*/ 0 h 10280"/>
              <a:gd name="connsiteX0" fmla="*/ 0 w 10063"/>
              <a:gd name="connsiteY0" fmla="*/ 0 h 10355"/>
              <a:gd name="connsiteX1" fmla="*/ 10063 w 10063"/>
              <a:gd name="connsiteY1" fmla="*/ 280 h 10355"/>
              <a:gd name="connsiteX2" fmla="*/ 9387 w 10063"/>
              <a:gd name="connsiteY2" fmla="*/ 10355 h 10355"/>
              <a:gd name="connsiteX3" fmla="*/ 664 w 10063"/>
              <a:gd name="connsiteY3" fmla="*/ 10278 h 10355"/>
              <a:gd name="connsiteX4" fmla="*/ 0 w 1006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3" h="10355">
                <a:moveTo>
                  <a:pt x="0" y="0"/>
                </a:moveTo>
                <a:lnTo>
                  <a:pt x="10033" y="318"/>
                </a:lnTo>
                <a:cubicBezTo>
                  <a:pt x="9560" y="7690"/>
                  <a:pt x="9801" y="4116"/>
                  <a:pt x="9387" y="10355"/>
                </a:cubicBezTo>
                <a:lnTo>
                  <a:pt x="664" y="10278"/>
                </a:lnTo>
                <a:cubicBezTo>
                  <a:pt x="464" y="6946"/>
                  <a:pt x="200" y="3332"/>
                  <a:pt x="0" y="0"/>
                </a:cubicBezTo>
                <a:close/>
              </a:path>
            </a:pathLst>
          </a:custGeom>
          <a:solidFill>
            <a:srgbClr val="FEB46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B485791-B960-4129-87D5-D3F006364514}"/>
              </a:ext>
            </a:extLst>
          </p:cNvPr>
          <p:cNvSpPr txBox="1"/>
          <p:nvPr/>
        </p:nvSpPr>
        <p:spPr>
          <a:xfrm>
            <a:off x="4208466" y="6247534"/>
            <a:ext cx="4203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呼吸、食料、水、排泄、睡眠、セックス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92455B8-9C37-4857-A8EA-6416E0D38DE7}"/>
              </a:ext>
            </a:extLst>
          </p:cNvPr>
          <p:cNvSpPr txBox="1"/>
          <p:nvPr/>
        </p:nvSpPr>
        <p:spPr>
          <a:xfrm>
            <a:off x="4398424" y="5277433"/>
            <a:ext cx="3823483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身体、雇用、資源、道徳・倫理、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健康、持ち物の安全、心理的安全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82A002D-22D5-40DD-A50D-3C22BF3B9A61}"/>
              </a:ext>
            </a:extLst>
          </p:cNvPr>
          <p:cNvSpPr txBox="1"/>
          <p:nvPr/>
        </p:nvSpPr>
        <p:spPr>
          <a:xfrm>
            <a:off x="4618837" y="3525827"/>
            <a:ext cx="3382657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自尊心、自信、達成感、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他者の尊重、他者からの尊重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10DADCF-7959-4EEE-A7D0-89EBDA3916F4}"/>
              </a:ext>
            </a:extLst>
          </p:cNvPr>
          <p:cNvSpPr txBox="1"/>
          <p:nvPr/>
        </p:nvSpPr>
        <p:spPr>
          <a:xfrm>
            <a:off x="4871863" y="1411339"/>
            <a:ext cx="2879314" cy="1854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道徳心、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創造力、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自発性、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課題解決力、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偏見がない、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現実の受容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062FBF7-F1C3-4DB8-8004-AB12DFAC0E1D}"/>
              </a:ext>
            </a:extLst>
          </p:cNvPr>
          <p:cNvSpPr txBox="1"/>
          <p:nvPr/>
        </p:nvSpPr>
        <p:spPr>
          <a:xfrm>
            <a:off x="4347931" y="4457785"/>
            <a:ext cx="3924471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友人、家族、組織、先祖、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近所づきあい、与える愛、受ける愛</a:t>
            </a:r>
          </a:p>
        </p:txBody>
      </p:sp>
      <p:sp>
        <p:nvSpPr>
          <p:cNvPr id="23" name="コンテンツ プレースホルダー 4">
            <a:extLst>
              <a:ext uri="{FF2B5EF4-FFF2-40B4-BE49-F238E27FC236}">
                <a16:creationId xmlns:a16="http://schemas.microsoft.com/office/drawing/2014/main" id="{663A53C1-2950-4793-9F0B-7A167ABF71FA}"/>
              </a:ext>
            </a:extLst>
          </p:cNvPr>
          <p:cNvSpPr txBox="1">
            <a:spLocks/>
          </p:cNvSpPr>
          <p:nvPr/>
        </p:nvSpPr>
        <p:spPr bwMode="auto">
          <a:xfrm>
            <a:off x="51771" y="6354586"/>
            <a:ext cx="389859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生理的に必要なこと</a:t>
            </a:r>
          </a:p>
        </p:txBody>
      </p:sp>
      <p:sp>
        <p:nvSpPr>
          <p:cNvPr id="24" name="コンテンツ プレースホルダー 4">
            <a:extLst>
              <a:ext uri="{FF2B5EF4-FFF2-40B4-BE49-F238E27FC236}">
                <a16:creationId xmlns:a16="http://schemas.microsoft.com/office/drawing/2014/main" id="{DBD1E60E-707B-443A-9816-61C127D71BA7}"/>
              </a:ext>
            </a:extLst>
          </p:cNvPr>
          <p:cNvSpPr txBox="1">
            <a:spLocks/>
          </p:cNvSpPr>
          <p:nvPr/>
        </p:nvSpPr>
        <p:spPr bwMode="auto">
          <a:xfrm>
            <a:off x="51771" y="5579548"/>
            <a:ext cx="355738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安全上必要なこと</a:t>
            </a:r>
          </a:p>
        </p:txBody>
      </p:sp>
      <p:sp>
        <p:nvSpPr>
          <p:cNvPr id="25" name="コンテンツ プレースホルダー 4">
            <a:extLst>
              <a:ext uri="{FF2B5EF4-FFF2-40B4-BE49-F238E27FC236}">
                <a16:creationId xmlns:a16="http://schemas.microsoft.com/office/drawing/2014/main" id="{8538EB18-283B-4F49-B9B5-65D67D6C2459}"/>
              </a:ext>
            </a:extLst>
          </p:cNvPr>
          <p:cNvSpPr txBox="1">
            <a:spLocks/>
          </p:cNvSpPr>
          <p:nvPr/>
        </p:nvSpPr>
        <p:spPr bwMode="auto">
          <a:xfrm>
            <a:off x="51771" y="4798744"/>
            <a:ext cx="472686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所属（愛情）が必要</a:t>
            </a:r>
          </a:p>
        </p:txBody>
      </p:sp>
      <p:sp>
        <p:nvSpPr>
          <p:cNvPr id="26" name="コンテンツ プレースホルダー 4">
            <a:extLst>
              <a:ext uri="{FF2B5EF4-FFF2-40B4-BE49-F238E27FC236}">
                <a16:creationId xmlns:a16="http://schemas.microsoft.com/office/drawing/2014/main" id="{3AB9E9AD-6641-45FD-9F6F-5AC543A6B801}"/>
              </a:ext>
            </a:extLst>
          </p:cNvPr>
          <p:cNvSpPr txBox="1">
            <a:spLocks/>
          </p:cNvSpPr>
          <p:nvPr/>
        </p:nvSpPr>
        <p:spPr bwMode="auto">
          <a:xfrm>
            <a:off x="51771" y="3945309"/>
            <a:ext cx="406523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承認（尊重）が必要</a:t>
            </a:r>
          </a:p>
        </p:txBody>
      </p:sp>
      <p:sp>
        <p:nvSpPr>
          <p:cNvPr id="27" name="タイトル 3">
            <a:extLst>
              <a:ext uri="{FF2B5EF4-FFF2-40B4-BE49-F238E27FC236}">
                <a16:creationId xmlns:a16="http://schemas.microsoft.com/office/drawing/2014/main" id="{2583AA57-6A51-4C48-8BEF-3FDAA2E9C3C1}"/>
              </a:ext>
            </a:extLst>
          </p:cNvPr>
          <p:cNvSpPr txBox="1">
            <a:spLocks/>
          </p:cNvSpPr>
          <p:nvPr/>
        </p:nvSpPr>
        <p:spPr bwMode="auto">
          <a:xfrm>
            <a:off x="0" y="569503"/>
            <a:ext cx="5436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Maslow's hierarchy of 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needs</a:t>
            </a:r>
            <a:endParaRPr kumimoji="1" lang="ja-JP" altLang="en-US" sz="4000" b="0" i="0" u="none" strike="noStrike" kern="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Arial Narrow"/>
              <a:ea typeface="ＭＳ Ｐゴシック"/>
              <a:cs typeface="+mj-cs"/>
            </a:endParaRPr>
          </a:p>
        </p:txBody>
      </p:sp>
      <p:sp>
        <p:nvSpPr>
          <p:cNvPr id="31" name="タイトル 3">
            <a:extLst>
              <a:ext uri="{FF2B5EF4-FFF2-40B4-BE49-F238E27FC236}">
                <a16:creationId xmlns:a16="http://schemas.microsoft.com/office/drawing/2014/main" id="{18CB25D6-6B70-40BF-A932-DD8B93237578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68853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マズローの人が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必要としていること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の階層化</a:t>
            </a:r>
          </a:p>
        </p:txBody>
      </p:sp>
      <p:sp>
        <p:nvSpPr>
          <p:cNvPr id="30" name="コンテンツ プレースホルダー 4">
            <a:extLst>
              <a:ext uri="{FF2B5EF4-FFF2-40B4-BE49-F238E27FC236}">
                <a16:creationId xmlns:a16="http://schemas.microsoft.com/office/drawing/2014/main" id="{9FE5FF44-1607-478E-885B-FCDD5C28CA7D}"/>
              </a:ext>
            </a:extLst>
          </p:cNvPr>
          <p:cNvSpPr txBox="1">
            <a:spLocks/>
          </p:cNvSpPr>
          <p:nvPr/>
        </p:nvSpPr>
        <p:spPr bwMode="auto">
          <a:xfrm>
            <a:off x="103418" y="6046360"/>
            <a:ext cx="327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Physiological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B65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2" name="コンテンツ プレースホルダー 4">
            <a:extLst>
              <a:ext uri="{FF2B5EF4-FFF2-40B4-BE49-F238E27FC236}">
                <a16:creationId xmlns:a16="http://schemas.microsoft.com/office/drawing/2014/main" id="{5F1149EF-2A0E-4B06-AA4F-EAF7D18D2319}"/>
              </a:ext>
            </a:extLst>
          </p:cNvPr>
          <p:cNvSpPr txBox="1">
            <a:spLocks/>
          </p:cNvSpPr>
          <p:nvPr/>
        </p:nvSpPr>
        <p:spPr bwMode="auto">
          <a:xfrm>
            <a:off x="103418" y="5271322"/>
            <a:ext cx="273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Safety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B4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3" name="コンテンツ プレースホルダー 4">
            <a:extLst>
              <a:ext uri="{FF2B5EF4-FFF2-40B4-BE49-F238E27FC236}">
                <a16:creationId xmlns:a16="http://schemas.microsoft.com/office/drawing/2014/main" id="{B94AA121-8D27-4318-BA6E-CFD863F7D90F}"/>
              </a:ext>
            </a:extLst>
          </p:cNvPr>
          <p:cNvSpPr txBox="1">
            <a:spLocks/>
          </p:cNvSpPr>
          <p:nvPr/>
        </p:nvSpPr>
        <p:spPr bwMode="auto">
          <a:xfrm>
            <a:off x="92465" y="4490518"/>
            <a:ext cx="500293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Belongingness/Love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4" name="コンテンツ プレースホルダー 4">
            <a:extLst>
              <a:ext uri="{FF2B5EF4-FFF2-40B4-BE49-F238E27FC236}">
                <a16:creationId xmlns:a16="http://schemas.microsoft.com/office/drawing/2014/main" id="{06A1336E-A983-4658-AE60-B65C737B31F7}"/>
              </a:ext>
            </a:extLst>
          </p:cNvPr>
          <p:cNvSpPr txBox="1">
            <a:spLocks/>
          </p:cNvSpPr>
          <p:nvPr/>
        </p:nvSpPr>
        <p:spPr bwMode="auto">
          <a:xfrm>
            <a:off x="92465" y="3637083"/>
            <a:ext cx="2412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Esteem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82FE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5" name="コンテンツ プレースホルダー 4">
            <a:extLst>
              <a:ext uri="{FF2B5EF4-FFF2-40B4-BE49-F238E27FC236}">
                <a16:creationId xmlns:a16="http://schemas.microsoft.com/office/drawing/2014/main" id="{95FFFFFC-2595-41D4-8179-A6D6E15AA827}"/>
              </a:ext>
            </a:extLst>
          </p:cNvPr>
          <p:cNvSpPr txBox="1">
            <a:spLocks/>
          </p:cNvSpPr>
          <p:nvPr/>
        </p:nvSpPr>
        <p:spPr bwMode="auto">
          <a:xfrm>
            <a:off x="92465" y="2364380"/>
            <a:ext cx="2483919" cy="3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Self-actualization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9896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8" name="コンテンツ プレースホルダー 4">
            <a:extLst>
              <a:ext uri="{FF2B5EF4-FFF2-40B4-BE49-F238E27FC236}">
                <a16:creationId xmlns:a16="http://schemas.microsoft.com/office/drawing/2014/main" id="{637B6A12-ED66-4061-BE3E-FFECF910E35D}"/>
              </a:ext>
            </a:extLst>
          </p:cNvPr>
          <p:cNvSpPr txBox="1">
            <a:spLocks/>
          </p:cNvSpPr>
          <p:nvPr/>
        </p:nvSpPr>
        <p:spPr bwMode="auto">
          <a:xfrm>
            <a:off x="2632756" y="4239890"/>
            <a:ext cx="1132752" cy="1232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Love</a:t>
            </a:r>
          </a:p>
          <a:p>
            <a:pPr marL="342900" marR="0" lvl="0" indent="-342900" algn="ctr" defTabSz="914400" rtl="0" eaLnBrk="1" fontAlgn="base" latinLnBrk="0" hangingPunct="1">
              <a:lnSpc>
                <a:spcPts val="1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||</a:t>
            </a:r>
            <a:endParaRPr kumimoji="1" lang="en-US" altLang="ja-JP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御大切</a:t>
            </a:r>
            <a:endParaRPr kumimoji="1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大事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1307340-654D-4EEA-A728-11D7279C4CB0}"/>
              </a:ext>
            </a:extLst>
          </p:cNvPr>
          <p:cNvSpPr txBox="1"/>
          <p:nvPr/>
        </p:nvSpPr>
        <p:spPr>
          <a:xfrm>
            <a:off x="4198859" y="3624082"/>
            <a:ext cx="4222631" cy="1418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信頼、つながり、お互い様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共有（コミュニケーション）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居場所、依存先、絆（きずな＋ほだし）</a:t>
            </a:r>
          </a:p>
        </p:txBody>
      </p:sp>
      <p:sp>
        <p:nvSpPr>
          <p:cNvPr id="37" name="コンテンツ プレースホルダー 4">
            <a:extLst>
              <a:ext uri="{FF2B5EF4-FFF2-40B4-BE49-F238E27FC236}">
                <a16:creationId xmlns:a16="http://schemas.microsoft.com/office/drawing/2014/main" id="{2A1C2B81-2FAB-4922-8F69-5F9DF48C3DAF}"/>
              </a:ext>
            </a:extLst>
          </p:cNvPr>
          <p:cNvSpPr txBox="1">
            <a:spLocks/>
          </p:cNvSpPr>
          <p:nvPr/>
        </p:nvSpPr>
        <p:spPr bwMode="auto">
          <a:xfrm>
            <a:off x="51771" y="2683357"/>
            <a:ext cx="5794552" cy="731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（自らの才能や潜在能力に応じて）</a:t>
            </a:r>
          </a:p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できることを具現化することが必要</a:t>
            </a:r>
          </a:p>
        </p:txBody>
      </p:sp>
    </p:spTree>
    <p:extLst>
      <p:ext uri="{BB962C8B-B14F-4D97-AF65-F5344CB8AC3E}">
        <p14:creationId xmlns:p14="http://schemas.microsoft.com/office/powerpoint/2010/main" val="215602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1" grpId="0"/>
      <p:bldP spid="29" grpId="0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ローチャート: 抜出し 10"/>
          <p:cNvSpPr/>
          <p:nvPr/>
        </p:nvSpPr>
        <p:spPr bwMode="auto">
          <a:xfrm>
            <a:off x="4660669" y="509631"/>
            <a:ext cx="3306937" cy="2857519"/>
          </a:xfrm>
          <a:prstGeom prst="flowChartExtract">
            <a:avLst/>
          </a:prstGeom>
          <a:gradFill flip="none" rotWithShape="1">
            <a:gsLst>
              <a:gs pos="0">
                <a:srgbClr val="D6D4F9"/>
              </a:gs>
              <a:gs pos="35000">
                <a:srgbClr val="DFDFFB"/>
              </a:gs>
              <a:gs pos="100000">
                <a:srgbClr val="918FE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" name="フローチャート: 手作業 2"/>
          <p:cNvSpPr/>
          <p:nvPr/>
        </p:nvSpPr>
        <p:spPr bwMode="auto">
          <a:xfrm flipV="1">
            <a:off x="2664540" y="6078286"/>
            <a:ext cx="7293960" cy="73860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97 w 10000"/>
              <a:gd name="connsiteY2" fmla="*/ 9964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14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3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9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0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10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62"/>
              <a:gd name="connsiteY0" fmla="*/ 0 h 10142"/>
              <a:gd name="connsiteX1" fmla="*/ 10062 w 10062"/>
              <a:gd name="connsiteY1" fmla="*/ 0 h 10142"/>
              <a:gd name="connsiteX2" fmla="*/ 9403 w 10062"/>
              <a:gd name="connsiteY2" fmla="*/ 10142 h 10142"/>
              <a:gd name="connsiteX3" fmla="*/ 567 w 10062"/>
              <a:gd name="connsiteY3" fmla="*/ 10053 h 10142"/>
              <a:gd name="connsiteX4" fmla="*/ 0 w 10062"/>
              <a:gd name="connsiteY4" fmla="*/ 0 h 10142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6" h="10337">
                <a:moveTo>
                  <a:pt x="0" y="157"/>
                </a:moveTo>
                <a:lnTo>
                  <a:pt x="10016" y="0"/>
                </a:lnTo>
                <a:cubicBezTo>
                  <a:pt x="9475" y="9396"/>
                  <a:pt x="9916" y="1597"/>
                  <a:pt x="9429" y="10337"/>
                </a:cubicBezTo>
                <a:lnTo>
                  <a:pt x="581" y="10210"/>
                </a:lnTo>
                <a:cubicBezTo>
                  <a:pt x="132" y="2268"/>
                  <a:pt x="460" y="8086"/>
                  <a:pt x="0" y="157"/>
                </a:cubicBezTo>
                <a:close/>
              </a:path>
            </a:pathLst>
          </a:custGeom>
          <a:solidFill>
            <a:srgbClr val="FB656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S白洲太楷書体" panose="03000A00000000000000" pitchFamily="66" charset="-128"/>
              <a:ea typeface="HGS白洲太楷書体" panose="03000A00000000000000" pitchFamily="66" charset="-128"/>
              <a:cs typeface="+mn-cs"/>
            </a:endParaRPr>
          </a:p>
        </p:txBody>
      </p:sp>
      <p:sp>
        <p:nvSpPr>
          <p:cNvPr id="10" name="フローチャート: 手作業 2"/>
          <p:cNvSpPr/>
          <p:nvPr/>
        </p:nvSpPr>
        <p:spPr bwMode="auto">
          <a:xfrm flipV="1">
            <a:off x="3112911" y="5297481"/>
            <a:ext cx="6378147" cy="74437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62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762 w 10000"/>
              <a:gd name="connsiteY2" fmla="*/ 9961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41"/>
              <a:gd name="connsiteX1" fmla="*/ 10000 w 10000"/>
              <a:gd name="connsiteY1" fmla="*/ 0 h 10041"/>
              <a:gd name="connsiteX2" fmla="*/ 8746 w 10000"/>
              <a:gd name="connsiteY2" fmla="*/ 10041 h 10041"/>
              <a:gd name="connsiteX3" fmla="*/ 1257 w 10000"/>
              <a:gd name="connsiteY3" fmla="*/ 10039 h 10041"/>
              <a:gd name="connsiteX4" fmla="*/ 0 w 10000"/>
              <a:gd name="connsiteY4" fmla="*/ 0 h 10041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9362 w 10000"/>
              <a:gd name="connsiteY2" fmla="*/ 9903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9903"/>
              <a:gd name="connsiteX1" fmla="*/ 10000 w 10000"/>
              <a:gd name="connsiteY1" fmla="*/ 0 h 9903"/>
              <a:gd name="connsiteX2" fmla="*/ 9362 w 10000"/>
              <a:gd name="connsiteY2" fmla="*/ 9903 h 9903"/>
              <a:gd name="connsiteX3" fmla="*/ 601 w 10000"/>
              <a:gd name="connsiteY3" fmla="*/ 9901 h 9903"/>
              <a:gd name="connsiteX4" fmla="*/ 0 w 10000"/>
              <a:gd name="connsiteY4" fmla="*/ 0 h 9903"/>
              <a:gd name="connsiteX0" fmla="*/ 0 w 10063"/>
              <a:gd name="connsiteY0" fmla="*/ 0 h 10280"/>
              <a:gd name="connsiteX1" fmla="*/ 10063 w 10063"/>
              <a:gd name="connsiteY1" fmla="*/ 280 h 10280"/>
              <a:gd name="connsiteX2" fmla="*/ 9425 w 10063"/>
              <a:gd name="connsiteY2" fmla="*/ 10280 h 10280"/>
              <a:gd name="connsiteX3" fmla="*/ 664 w 10063"/>
              <a:gd name="connsiteY3" fmla="*/ 10278 h 10280"/>
              <a:gd name="connsiteX4" fmla="*/ 0 w 10063"/>
              <a:gd name="connsiteY4" fmla="*/ 0 h 10280"/>
              <a:gd name="connsiteX0" fmla="*/ 0 w 10063"/>
              <a:gd name="connsiteY0" fmla="*/ 0 h 10355"/>
              <a:gd name="connsiteX1" fmla="*/ 10063 w 10063"/>
              <a:gd name="connsiteY1" fmla="*/ 280 h 10355"/>
              <a:gd name="connsiteX2" fmla="*/ 9387 w 10063"/>
              <a:gd name="connsiteY2" fmla="*/ 10355 h 10355"/>
              <a:gd name="connsiteX3" fmla="*/ 664 w 10063"/>
              <a:gd name="connsiteY3" fmla="*/ 10278 h 10355"/>
              <a:gd name="connsiteX4" fmla="*/ 0 w 1006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3" h="10355">
                <a:moveTo>
                  <a:pt x="0" y="0"/>
                </a:moveTo>
                <a:lnTo>
                  <a:pt x="10033" y="318"/>
                </a:lnTo>
                <a:cubicBezTo>
                  <a:pt x="9560" y="7690"/>
                  <a:pt x="9801" y="4116"/>
                  <a:pt x="9387" y="10355"/>
                </a:cubicBezTo>
                <a:lnTo>
                  <a:pt x="664" y="10278"/>
                </a:lnTo>
                <a:cubicBezTo>
                  <a:pt x="464" y="6946"/>
                  <a:pt x="200" y="3332"/>
                  <a:pt x="0" y="0"/>
                </a:cubicBezTo>
                <a:close/>
              </a:path>
            </a:pathLst>
          </a:custGeom>
          <a:solidFill>
            <a:srgbClr val="FEB46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B485791-B960-4129-87D5-D3F006364514}"/>
              </a:ext>
            </a:extLst>
          </p:cNvPr>
          <p:cNvSpPr txBox="1"/>
          <p:nvPr/>
        </p:nvSpPr>
        <p:spPr>
          <a:xfrm>
            <a:off x="4208466" y="6247534"/>
            <a:ext cx="4203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呼吸、食料、水、排泄、睡眠、セックス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92455B8-9C37-4857-A8EA-6416E0D38DE7}"/>
              </a:ext>
            </a:extLst>
          </p:cNvPr>
          <p:cNvSpPr txBox="1"/>
          <p:nvPr/>
        </p:nvSpPr>
        <p:spPr>
          <a:xfrm>
            <a:off x="4398425" y="5277433"/>
            <a:ext cx="3823483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身体、雇用、資源、道徳・倫理、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健康、持ち物の安全、心理的安全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10DADCF-7959-4EEE-A7D0-89EBDA3916F4}"/>
              </a:ext>
            </a:extLst>
          </p:cNvPr>
          <p:cNvSpPr txBox="1"/>
          <p:nvPr/>
        </p:nvSpPr>
        <p:spPr>
          <a:xfrm>
            <a:off x="5493025" y="1411339"/>
            <a:ext cx="1636987" cy="14958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道徳心、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創造力、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自発性、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課題解決力、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3" name="コンテンツ プレースホルダー 4">
            <a:extLst>
              <a:ext uri="{FF2B5EF4-FFF2-40B4-BE49-F238E27FC236}">
                <a16:creationId xmlns:a16="http://schemas.microsoft.com/office/drawing/2014/main" id="{663A53C1-2950-4793-9F0B-7A167ABF71FA}"/>
              </a:ext>
            </a:extLst>
          </p:cNvPr>
          <p:cNvSpPr txBox="1">
            <a:spLocks/>
          </p:cNvSpPr>
          <p:nvPr/>
        </p:nvSpPr>
        <p:spPr bwMode="auto">
          <a:xfrm>
            <a:off x="51771" y="6354586"/>
            <a:ext cx="389859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生理的に必要なこと</a:t>
            </a:r>
          </a:p>
        </p:txBody>
      </p:sp>
      <p:sp>
        <p:nvSpPr>
          <p:cNvPr id="24" name="コンテンツ プレースホルダー 4">
            <a:extLst>
              <a:ext uri="{FF2B5EF4-FFF2-40B4-BE49-F238E27FC236}">
                <a16:creationId xmlns:a16="http://schemas.microsoft.com/office/drawing/2014/main" id="{DBD1E60E-707B-443A-9816-61C127D71BA7}"/>
              </a:ext>
            </a:extLst>
          </p:cNvPr>
          <p:cNvSpPr txBox="1">
            <a:spLocks/>
          </p:cNvSpPr>
          <p:nvPr/>
        </p:nvSpPr>
        <p:spPr bwMode="auto">
          <a:xfrm>
            <a:off x="51771" y="5579548"/>
            <a:ext cx="355738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安全上必要なこと</a:t>
            </a:r>
          </a:p>
        </p:txBody>
      </p:sp>
      <p:sp>
        <p:nvSpPr>
          <p:cNvPr id="25" name="コンテンツ プレースホルダー 4">
            <a:extLst>
              <a:ext uri="{FF2B5EF4-FFF2-40B4-BE49-F238E27FC236}">
                <a16:creationId xmlns:a16="http://schemas.microsoft.com/office/drawing/2014/main" id="{8538EB18-283B-4F49-B9B5-65D67D6C2459}"/>
              </a:ext>
            </a:extLst>
          </p:cNvPr>
          <p:cNvSpPr txBox="1">
            <a:spLocks/>
          </p:cNvSpPr>
          <p:nvPr/>
        </p:nvSpPr>
        <p:spPr bwMode="auto">
          <a:xfrm>
            <a:off x="51771" y="4798744"/>
            <a:ext cx="472686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所属（愛情）が必要</a:t>
            </a:r>
          </a:p>
        </p:txBody>
      </p:sp>
      <p:sp>
        <p:nvSpPr>
          <p:cNvPr id="26" name="コンテンツ プレースホルダー 4">
            <a:extLst>
              <a:ext uri="{FF2B5EF4-FFF2-40B4-BE49-F238E27FC236}">
                <a16:creationId xmlns:a16="http://schemas.microsoft.com/office/drawing/2014/main" id="{3AB9E9AD-6641-45FD-9F6F-5AC543A6B801}"/>
              </a:ext>
            </a:extLst>
          </p:cNvPr>
          <p:cNvSpPr txBox="1">
            <a:spLocks/>
          </p:cNvSpPr>
          <p:nvPr/>
        </p:nvSpPr>
        <p:spPr bwMode="auto">
          <a:xfrm>
            <a:off x="51771" y="3945309"/>
            <a:ext cx="406523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承認（尊重）が必要</a:t>
            </a:r>
          </a:p>
        </p:txBody>
      </p:sp>
      <p:sp>
        <p:nvSpPr>
          <p:cNvPr id="27" name="タイトル 3">
            <a:extLst>
              <a:ext uri="{FF2B5EF4-FFF2-40B4-BE49-F238E27FC236}">
                <a16:creationId xmlns:a16="http://schemas.microsoft.com/office/drawing/2014/main" id="{2583AA57-6A51-4C48-8BEF-3FDAA2E9C3C1}"/>
              </a:ext>
            </a:extLst>
          </p:cNvPr>
          <p:cNvSpPr txBox="1">
            <a:spLocks/>
          </p:cNvSpPr>
          <p:nvPr/>
        </p:nvSpPr>
        <p:spPr bwMode="auto">
          <a:xfrm>
            <a:off x="0" y="569503"/>
            <a:ext cx="5436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Maslow's hierarchy of 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needs</a:t>
            </a:r>
            <a:endParaRPr kumimoji="1" lang="ja-JP" altLang="en-US" sz="4000" b="0" i="0" u="none" strike="noStrike" kern="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Arial Narrow"/>
              <a:ea typeface="ＭＳ Ｐゴシック"/>
              <a:cs typeface="+mj-cs"/>
            </a:endParaRPr>
          </a:p>
        </p:txBody>
      </p:sp>
      <p:sp>
        <p:nvSpPr>
          <p:cNvPr id="31" name="タイトル 3">
            <a:extLst>
              <a:ext uri="{FF2B5EF4-FFF2-40B4-BE49-F238E27FC236}">
                <a16:creationId xmlns:a16="http://schemas.microsoft.com/office/drawing/2014/main" id="{18CB25D6-6B70-40BF-A932-DD8B93237578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68853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マズローの人が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必要としていること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の階層化</a:t>
            </a:r>
          </a:p>
        </p:txBody>
      </p:sp>
      <p:sp>
        <p:nvSpPr>
          <p:cNvPr id="30" name="コンテンツ プレースホルダー 4">
            <a:extLst>
              <a:ext uri="{FF2B5EF4-FFF2-40B4-BE49-F238E27FC236}">
                <a16:creationId xmlns:a16="http://schemas.microsoft.com/office/drawing/2014/main" id="{9FE5FF44-1607-478E-885B-FCDD5C28CA7D}"/>
              </a:ext>
            </a:extLst>
          </p:cNvPr>
          <p:cNvSpPr txBox="1">
            <a:spLocks/>
          </p:cNvSpPr>
          <p:nvPr/>
        </p:nvSpPr>
        <p:spPr bwMode="auto">
          <a:xfrm>
            <a:off x="103418" y="6046360"/>
            <a:ext cx="327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Physiological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B65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2" name="コンテンツ プレースホルダー 4">
            <a:extLst>
              <a:ext uri="{FF2B5EF4-FFF2-40B4-BE49-F238E27FC236}">
                <a16:creationId xmlns:a16="http://schemas.microsoft.com/office/drawing/2014/main" id="{5F1149EF-2A0E-4B06-AA4F-EAF7D18D2319}"/>
              </a:ext>
            </a:extLst>
          </p:cNvPr>
          <p:cNvSpPr txBox="1">
            <a:spLocks/>
          </p:cNvSpPr>
          <p:nvPr/>
        </p:nvSpPr>
        <p:spPr bwMode="auto">
          <a:xfrm>
            <a:off x="103418" y="5271322"/>
            <a:ext cx="273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Safety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B4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3" name="コンテンツ プレースホルダー 4">
            <a:extLst>
              <a:ext uri="{FF2B5EF4-FFF2-40B4-BE49-F238E27FC236}">
                <a16:creationId xmlns:a16="http://schemas.microsoft.com/office/drawing/2014/main" id="{B94AA121-8D27-4318-BA6E-CFD863F7D90F}"/>
              </a:ext>
            </a:extLst>
          </p:cNvPr>
          <p:cNvSpPr txBox="1">
            <a:spLocks/>
          </p:cNvSpPr>
          <p:nvPr/>
        </p:nvSpPr>
        <p:spPr bwMode="auto">
          <a:xfrm>
            <a:off x="92465" y="4490518"/>
            <a:ext cx="500293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Belongingness/Love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4" name="コンテンツ プレースホルダー 4">
            <a:extLst>
              <a:ext uri="{FF2B5EF4-FFF2-40B4-BE49-F238E27FC236}">
                <a16:creationId xmlns:a16="http://schemas.microsoft.com/office/drawing/2014/main" id="{06A1336E-A983-4658-AE60-B65C737B31F7}"/>
              </a:ext>
            </a:extLst>
          </p:cNvPr>
          <p:cNvSpPr txBox="1">
            <a:spLocks/>
          </p:cNvSpPr>
          <p:nvPr/>
        </p:nvSpPr>
        <p:spPr bwMode="auto">
          <a:xfrm>
            <a:off x="92465" y="3637083"/>
            <a:ext cx="2412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Esteem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82FE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5" name="コンテンツ プレースホルダー 4">
            <a:extLst>
              <a:ext uri="{FF2B5EF4-FFF2-40B4-BE49-F238E27FC236}">
                <a16:creationId xmlns:a16="http://schemas.microsoft.com/office/drawing/2014/main" id="{95FFFFFC-2595-41D4-8179-A6D6E15AA827}"/>
              </a:ext>
            </a:extLst>
          </p:cNvPr>
          <p:cNvSpPr txBox="1">
            <a:spLocks/>
          </p:cNvSpPr>
          <p:nvPr/>
        </p:nvSpPr>
        <p:spPr bwMode="auto">
          <a:xfrm>
            <a:off x="92465" y="2364380"/>
            <a:ext cx="2483919" cy="3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Self-actualization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9896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8" name="コンテンツ プレースホルダー 4">
            <a:extLst>
              <a:ext uri="{FF2B5EF4-FFF2-40B4-BE49-F238E27FC236}">
                <a16:creationId xmlns:a16="http://schemas.microsoft.com/office/drawing/2014/main" id="{637B6A12-ED66-4061-BE3E-FFECF910E35D}"/>
              </a:ext>
            </a:extLst>
          </p:cNvPr>
          <p:cNvSpPr txBox="1">
            <a:spLocks/>
          </p:cNvSpPr>
          <p:nvPr/>
        </p:nvSpPr>
        <p:spPr bwMode="auto">
          <a:xfrm>
            <a:off x="2632756" y="4239890"/>
            <a:ext cx="1132752" cy="1232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Love</a:t>
            </a:r>
          </a:p>
          <a:p>
            <a:pPr marL="342900" marR="0" lvl="0" indent="-342900" algn="ctr" defTabSz="914400" rtl="0" eaLnBrk="1" fontAlgn="base" latinLnBrk="0" hangingPunct="1">
              <a:lnSpc>
                <a:spcPts val="1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||</a:t>
            </a:r>
            <a:endParaRPr kumimoji="1" lang="en-US" altLang="ja-JP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御大切</a:t>
            </a:r>
            <a:endParaRPr kumimoji="1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大事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6DEDAEE-87F3-4B00-9210-27686BAA3548}"/>
              </a:ext>
            </a:extLst>
          </p:cNvPr>
          <p:cNvSpPr txBox="1"/>
          <p:nvPr/>
        </p:nvSpPr>
        <p:spPr>
          <a:xfrm>
            <a:off x="4878257" y="2836388"/>
            <a:ext cx="1596912" cy="418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偏見がない、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495D52A-C19A-4C90-99DC-AD2D44BB9F85}"/>
              </a:ext>
            </a:extLst>
          </p:cNvPr>
          <p:cNvSpPr txBox="1"/>
          <p:nvPr/>
        </p:nvSpPr>
        <p:spPr>
          <a:xfrm>
            <a:off x="6276351" y="2836387"/>
            <a:ext cx="1467068" cy="418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現実の受容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A3AC714-B4CA-408C-B4E2-5E870A7829BA}"/>
              </a:ext>
            </a:extLst>
          </p:cNvPr>
          <p:cNvSpPr txBox="1"/>
          <p:nvPr/>
        </p:nvSpPr>
        <p:spPr>
          <a:xfrm>
            <a:off x="245959" y="1368821"/>
            <a:ext cx="1723549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自己肯定感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205AAB5-EC8E-43BE-B521-1A4986A99016}"/>
              </a:ext>
            </a:extLst>
          </p:cNvPr>
          <p:cNvSpPr txBox="1"/>
          <p:nvPr/>
        </p:nvSpPr>
        <p:spPr>
          <a:xfrm>
            <a:off x="2290137" y="1368821"/>
            <a:ext cx="3400290" cy="6668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自分は自分であっていい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  <a:hlinkClick r:id="rId3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  <a:hlinkClick r:id="rId3"/>
              </a:rPr>
              <a:t>（高垣忠一郎）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26BB89E-5778-448F-8390-A65CF882806D}"/>
              </a:ext>
            </a:extLst>
          </p:cNvPr>
          <p:cNvSpPr txBox="1"/>
          <p:nvPr/>
        </p:nvSpPr>
        <p:spPr>
          <a:xfrm>
            <a:off x="1883600" y="1368821"/>
            <a:ext cx="492444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＝</a:t>
            </a:r>
          </a:p>
        </p:txBody>
      </p:sp>
      <p:sp>
        <p:nvSpPr>
          <p:cNvPr id="42" name="台形 41">
            <a:extLst>
              <a:ext uri="{FF2B5EF4-FFF2-40B4-BE49-F238E27FC236}">
                <a16:creationId xmlns:a16="http://schemas.microsoft.com/office/drawing/2014/main" id="{09A67E0D-AE8F-49BE-9B0B-3AD976D29E76}"/>
              </a:ext>
            </a:extLst>
          </p:cNvPr>
          <p:cNvSpPr/>
          <p:nvPr/>
        </p:nvSpPr>
        <p:spPr bwMode="auto">
          <a:xfrm>
            <a:off x="3565031" y="3406539"/>
            <a:ext cx="5492979" cy="1854000"/>
          </a:xfrm>
          <a:prstGeom prst="trapezoid">
            <a:avLst>
              <a:gd name="adj" fmla="val 58063"/>
            </a:avLst>
          </a:prstGeom>
          <a:gradFill>
            <a:gsLst>
              <a:gs pos="0">
                <a:srgbClr val="82FE78"/>
              </a:gs>
              <a:gs pos="60000">
                <a:srgbClr val="FEFD6D"/>
              </a:gs>
              <a:gs pos="40000">
                <a:srgbClr val="82FE78"/>
              </a:gs>
              <a:gs pos="100000">
                <a:srgbClr val="FEFD6D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6A072E5-1108-4547-B319-CA30A0103256}"/>
              </a:ext>
            </a:extLst>
          </p:cNvPr>
          <p:cNvSpPr txBox="1"/>
          <p:nvPr/>
        </p:nvSpPr>
        <p:spPr>
          <a:xfrm>
            <a:off x="4198859" y="3624082"/>
            <a:ext cx="4222631" cy="1418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信頼、つながり、お互い様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共有（コミュニケーション）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居場所、依存先、絆（きずな＋ほだし）</a:t>
            </a:r>
          </a:p>
        </p:txBody>
      </p:sp>
      <p:sp>
        <p:nvSpPr>
          <p:cNvPr id="29" name="コンテンツ プレースホルダー 4">
            <a:extLst>
              <a:ext uri="{FF2B5EF4-FFF2-40B4-BE49-F238E27FC236}">
                <a16:creationId xmlns:a16="http://schemas.microsoft.com/office/drawing/2014/main" id="{CB3FB991-4F5B-46C6-8C56-5ECA9B497512}"/>
              </a:ext>
            </a:extLst>
          </p:cNvPr>
          <p:cNvSpPr txBox="1">
            <a:spLocks/>
          </p:cNvSpPr>
          <p:nvPr/>
        </p:nvSpPr>
        <p:spPr bwMode="auto">
          <a:xfrm>
            <a:off x="51771" y="2683357"/>
            <a:ext cx="5794552" cy="731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（自らの才能や潜在能力に応じて）</a:t>
            </a:r>
          </a:p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できることを具現化することが必要</a:t>
            </a:r>
          </a:p>
        </p:txBody>
      </p:sp>
    </p:spTree>
    <p:extLst>
      <p:ext uri="{BB962C8B-B14F-4D97-AF65-F5344CB8AC3E}">
        <p14:creationId xmlns:p14="http://schemas.microsoft.com/office/powerpoint/2010/main" val="397132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uiExpand="1" build="p"/>
      <p:bldP spid="40" grpId="0" uiExpand="1" build="p"/>
      <p:bldP spid="4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ローチャート: 抜出し 10"/>
          <p:cNvSpPr/>
          <p:nvPr/>
        </p:nvSpPr>
        <p:spPr bwMode="auto">
          <a:xfrm>
            <a:off x="4660669" y="509631"/>
            <a:ext cx="3306937" cy="2857519"/>
          </a:xfrm>
          <a:prstGeom prst="flowChartExtract">
            <a:avLst/>
          </a:prstGeom>
          <a:gradFill flip="none" rotWithShape="1">
            <a:gsLst>
              <a:gs pos="0">
                <a:srgbClr val="D6D4F9"/>
              </a:gs>
              <a:gs pos="35000">
                <a:srgbClr val="DFDFFB"/>
              </a:gs>
              <a:gs pos="100000">
                <a:srgbClr val="918FE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5F7DF61-4867-402E-BC0F-57D70BBB67B3}"/>
              </a:ext>
            </a:extLst>
          </p:cNvPr>
          <p:cNvSpPr txBox="1"/>
          <p:nvPr/>
        </p:nvSpPr>
        <p:spPr>
          <a:xfrm>
            <a:off x="6276351" y="2836387"/>
            <a:ext cx="1467068" cy="418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自己肯定感</a:t>
            </a:r>
          </a:p>
        </p:txBody>
      </p:sp>
      <p:sp>
        <p:nvSpPr>
          <p:cNvPr id="3" name="フローチャート: 手作業 2"/>
          <p:cNvSpPr/>
          <p:nvPr/>
        </p:nvSpPr>
        <p:spPr bwMode="auto">
          <a:xfrm flipV="1">
            <a:off x="2664540" y="6078286"/>
            <a:ext cx="7293960" cy="73860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97 w 10000"/>
              <a:gd name="connsiteY2" fmla="*/ 9964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14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3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9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0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10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62"/>
              <a:gd name="connsiteY0" fmla="*/ 0 h 10142"/>
              <a:gd name="connsiteX1" fmla="*/ 10062 w 10062"/>
              <a:gd name="connsiteY1" fmla="*/ 0 h 10142"/>
              <a:gd name="connsiteX2" fmla="*/ 9403 w 10062"/>
              <a:gd name="connsiteY2" fmla="*/ 10142 h 10142"/>
              <a:gd name="connsiteX3" fmla="*/ 567 w 10062"/>
              <a:gd name="connsiteY3" fmla="*/ 10053 h 10142"/>
              <a:gd name="connsiteX4" fmla="*/ 0 w 10062"/>
              <a:gd name="connsiteY4" fmla="*/ 0 h 10142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6" h="10337">
                <a:moveTo>
                  <a:pt x="0" y="157"/>
                </a:moveTo>
                <a:lnTo>
                  <a:pt x="10016" y="0"/>
                </a:lnTo>
                <a:cubicBezTo>
                  <a:pt x="9475" y="9396"/>
                  <a:pt x="9916" y="1597"/>
                  <a:pt x="9429" y="10337"/>
                </a:cubicBezTo>
                <a:lnTo>
                  <a:pt x="581" y="10210"/>
                </a:lnTo>
                <a:cubicBezTo>
                  <a:pt x="132" y="2268"/>
                  <a:pt x="460" y="8086"/>
                  <a:pt x="0" y="157"/>
                </a:cubicBezTo>
                <a:close/>
              </a:path>
            </a:pathLst>
          </a:custGeom>
          <a:solidFill>
            <a:srgbClr val="FB656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S白洲太楷書体" panose="03000A00000000000000" pitchFamily="66" charset="-128"/>
              <a:ea typeface="HGS白洲太楷書体" panose="03000A00000000000000" pitchFamily="66" charset="-128"/>
              <a:cs typeface="+mn-cs"/>
            </a:endParaRPr>
          </a:p>
        </p:txBody>
      </p:sp>
      <p:sp>
        <p:nvSpPr>
          <p:cNvPr id="10" name="フローチャート: 手作業 2"/>
          <p:cNvSpPr/>
          <p:nvPr/>
        </p:nvSpPr>
        <p:spPr bwMode="auto">
          <a:xfrm flipV="1">
            <a:off x="3112911" y="5297481"/>
            <a:ext cx="6378147" cy="74437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62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762 w 10000"/>
              <a:gd name="connsiteY2" fmla="*/ 9961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41"/>
              <a:gd name="connsiteX1" fmla="*/ 10000 w 10000"/>
              <a:gd name="connsiteY1" fmla="*/ 0 h 10041"/>
              <a:gd name="connsiteX2" fmla="*/ 8746 w 10000"/>
              <a:gd name="connsiteY2" fmla="*/ 10041 h 10041"/>
              <a:gd name="connsiteX3" fmla="*/ 1257 w 10000"/>
              <a:gd name="connsiteY3" fmla="*/ 10039 h 10041"/>
              <a:gd name="connsiteX4" fmla="*/ 0 w 10000"/>
              <a:gd name="connsiteY4" fmla="*/ 0 h 10041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9362 w 10000"/>
              <a:gd name="connsiteY2" fmla="*/ 9903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9903"/>
              <a:gd name="connsiteX1" fmla="*/ 10000 w 10000"/>
              <a:gd name="connsiteY1" fmla="*/ 0 h 9903"/>
              <a:gd name="connsiteX2" fmla="*/ 9362 w 10000"/>
              <a:gd name="connsiteY2" fmla="*/ 9903 h 9903"/>
              <a:gd name="connsiteX3" fmla="*/ 601 w 10000"/>
              <a:gd name="connsiteY3" fmla="*/ 9901 h 9903"/>
              <a:gd name="connsiteX4" fmla="*/ 0 w 10000"/>
              <a:gd name="connsiteY4" fmla="*/ 0 h 9903"/>
              <a:gd name="connsiteX0" fmla="*/ 0 w 10063"/>
              <a:gd name="connsiteY0" fmla="*/ 0 h 10280"/>
              <a:gd name="connsiteX1" fmla="*/ 10063 w 10063"/>
              <a:gd name="connsiteY1" fmla="*/ 280 h 10280"/>
              <a:gd name="connsiteX2" fmla="*/ 9425 w 10063"/>
              <a:gd name="connsiteY2" fmla="*/ 10280 h 10280"/>
              <a:gd name="connsiteX3" fmla="*/ 664 w 10063"/>
              <a:gd name="connsiteY3" fmla="*/ 10278 h 10280"/>
              <a:gd name="connsiteX4" fmla="*/ 0 w 10063"/>
              <a:gd name="connsiteY4" fmla="*/ 0 h 10280"/>
              <a:gd name="connsiteX0" fmla="*/ 0 w 10063"/>
              <a:gd name="connsiteY0" fmla="*/ 0 h 10355"/>
              <a:gd name="connsiteX1" fmla="*/ 10063 w 10063"/>
              <a:gd name="connsiteY1" fmla="*/ 280 h 10355"/>
              <a:gd name="connsiteX2" fmla="*/ 9387 w 10063"/>
              <a:gd name="connsiteY2" fmla="*/ 10355 h 10355"/>
              <a:gd name="connsiteX3" fmla="*/ 664 w 10063"/>
              <a:gd name="connsiteY3" fmla="*/ 10278 h 10355"/>
              <a:gd name="connsiteX4" fmla="*/ 0 w 1006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3" h="10355">
                <a:moveTo>
                  <a:pt x="0" y="0"/>
                </a:moveTo>
                <a:lnTo>
                  <a:pt x="10033" y="318"/>
                </a:lnTo>
                <a:cubicBezTo>
                  <a:pt x="9560" y="7690"/>
                  <a:pt x="9801" y="4116"/>
                  <a:pt x="9387" y="10355"/>
                </a:cubicBezTo>
                <a:lnTo>
                  <a:pt x="664" y="10278"/>
                </a:lnTo>
                <a:cubicBezTo>
                  <a:pt x="464" y="6946"/>
                  <a:pt x="200" y="3332"/>
                  <a:pt x="0" y="0"/>
                </a:cubicBezTo>
                <a:close/>
              </a:path>
            </a:pathLst>
          </a:custGeom>
          <a:solidFill>
            <a:srgbClr val="FEB46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B485791-B960-4129-87D5-D3F006364514}"/>
              </a:ext>
            </a:extLst>
          </p:cNvPr>
          <p:cNvSpPr txBox="1"/>
          <p:nvPr/>
        </p:nvSpPr>
        <p:spPr>
          <a:xfrm>
            <a:off x="4208466" y="6247534"/>
            <a:ext cx="4203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呼吸、食料、水、排泄、睡眠、セックス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92455B8-9C37-4857-A8EA-6416E0D38DE7}"/>
              </a:ext>
            </a:extLst>
          </p:cNvPr>
          <p:cNvSpPr txBox="1"/>
          <p:nvPr/>
        </p:nvSpPr>
        <p:spPr>
          <a:xfrm>
            <a:off x="4398425" y="5277433"/>
            <a:ext cx="3823483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身体、雇用、資源、道徳・倫理、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健康、持ち物の安全、心理的安全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10DADCF-7959-4EEE-A7D0-89EBDA3916F4}"/>
              </a:ext>
            </a:extLst>
          </p:cNvPr>
          <p:cNvSpPr txBox="1"/>
          <p:nvPr/>
        </p:nvSpPr>
        <p:spPr>
          <a:xfrm>
            <a:off x="5493025" y="1411339"/>
            <a:ext cx="1636987" cy="14958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道徳心、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創造力、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自発性、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課題解決力、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3" name="コンテンツ プレースホルダー 4">
            <a:extLst>
              <a:ext uri="{FF2B5EF4-FFF2-40B4-BE49-F238E27FC236}">
                <a16:creationId xmlns:a16="http://schemas.microsoft.com/office/drawing/2014/main" id="{663A53C1-2950-4793-9F0B-7A167ABF71FA}"/>
              </a:ext>
            </a:extLst>
          </p:cNvPr>
          <p:cNvSpPr txBox="1">
            <a:spLocks/>
          </p:cNvSpPr>
          <p:nvPr/>
        </p:nvSpPr>
        <p:spPr bwMode="auto">
          <a:xfrm>
            <a:off x="51771" y="6354586"/>
            <a:ext cx="389859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生理的に必要なこと</a:t>
            </a:r>
          </a:p>
        </p:txBody>
      </p:sp>
      <p:sp>
        <p:nvSpPr>
          <p:cNvPr id="24" name="コンテンツ プレースホルダー 4">
            <a:extLst>
              <a:ext uri="{FF2B5EF4-FFF2-40B4-BE49-F238E27FC236}">
                <a16:creationId xmlns:a16="http://schemas.microsoft.com/office/drawing/2014/main" id="{DBD1E60E-707B-443A-9816-61C127D71BA7}"/>
              </a:ext>
            </a:extLst>
          </p:cNvPr>
          <p:cNvSpPr txBox="1">
            <a:spLocks/>
          </p:cNvSpPr>
          <p:nvPr/>
        </p:nvSpPr>
        <p:spPr bwMode="auto">
          <a:xfrm>
            <a:off x="51771" y="5579548"/>
            <a:ext cx="355738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安全上必要なこと</a:t>
            </a:r>
          </a:p>
        </p:txBody>
      </p:sp>
      <p:sp>
        <p:nvSpPr>
          <p:cNvPr id="25" name="コンテンツ プレースホルダー 4">
            <a:extLst>
              <a:ext uri="{FF2B5EF4-FFF2-40B4-BE49-F238E27FC236}">
                <a16:creationId xmlns:a16="http://schemas.microsoft.com/office/drawing/2014/main" id="{8538EB18-283B-4F49-B9B5-65D67D6C2459}"/>
              </a:ext>
            </a:extLst>
          </p:cNvPr>
          <p:cNvSpPr txBox="1">
            <a:spLocks/>
          </p:cNvSpPr>
          <p:nvPr/>
        </p:nvSpPr>
        <p:spPr bwMode="auto">
          <a:xfrm>
            <a:off x="51771" y="4798744"/>
            <a:ext cx="472686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所属（愛情）が必要</a:t>
            </a:r>
          </a:p>
        </p:txBody>
      </p:sp>
      <p:sp>
        <p:nvSpPr>
          <p:cNvPr id="26" name="コンテンツ プレースホルダー 4">
            <a:extLst>
              <a:ext uri="{FF2B5EF4-FFF2-40B4-BE49-F238E27FC236}">
                <a16:creationId xmlns:a16="http://schemas.microsoft.com/office/drawing/2014/main" id="{3AB9E9AD-6641-45FD-9F6F-5AC543A6B801}"/>
              </a:ext>
            </a:extLst>
          </p:cNvPr>
          <p:cNvSpPr txBox="1">
            <a:spLocks/>
          </p:cNvSpPr>
          <p:nvPr/>
        </p:nvSpPr>
        <p:spPr bwMode="auto">
          <a:xfrm>
            <a:off x="51771" y="3945309"/>
            <a:ext cx="406523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承認（尊重）が必要</a:t>
            </a:r>
          </a:p>
        </p:txBody>
      </p:sp>
      <p:sp>
        <p:nvSpPr>
          <p:cNvPr id="27" name="タイトル 3">
            <a:extLst>
              <a:ext uri="{FF2B5EF4-FFF2-40B4-BE49-F238E27FC236}">
                <a16:creationId xmlns:a16="http://schemas.microsoft.com/office/drawing/2014/main" id="{2583AA57-6A51-4C48-8BEF-3FDAA2E9C3C1}"/>
              </a:ext>
            </a:extLst>
          </p:cNvPr>
          <p:cNvSpPr txBox="1">
            <a:spLocks/>
          </p:cNvSpPr>
          <p:nvPr/>
        </p:nvSpPr>
        <p:spPr bwMode="auto">
          <a:xfrm>
            <a:off x="0" y="569503"/>
            <a:ext cx="5436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Maslow's hierarchy of 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needs</a:t>
            </a:r>
            <a:endParaRPr kumimoji="1" lang="ja-JP" altLang="en-US" sz="4000" b="0" i="0" u="none" strike="noStrike" kern="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Arial Narrow"/>
              <a:ea typeface="ＭＳ Ｐゴシック"/>
              <a:cs typeface="+mj-cs"/>
            </a:endParaRPr>
          </a:p>
        </p:txBody>
      </p:sp>
      <p:sp>
        <p:nvSpPr>
          <p:cNvPr id="31" name="タイトル 3">
            <a:extLst>
              <a:ext uri="{FF2B5EF4-FFF2-40B4-BE49-F238E27FC236}">
                <a16:creationId xmlns:a16="http://schemas.microsoft.com/office/drawing/2014/main" id="{18CB25D6-6B70-40BF-A932-DD8B93237578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68853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マズローの人が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必要としていること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の階層化</a:t>
            </a:r>
          </a:p>
        </p:txBody>
      </p:sp>
      <p:sp>
        <p:nvSpPr>
          <p:cNvPr id="30" name="コンテンツ プレースホルダー 4">
            <a:extLst>
              <a:ext uri="{FF2B5EF4-FFF2-40B4-BE49-F238E27FC236}">
                <a16:creationId xmlns:a16="http://schemas.microsoft.com/office/drawing/2014/main" id="{9FE5FF44-1607-478E-885B-FCDD5C28CA7D}"/>
              </a:ext>
            </a:extLst>
          </p:cNvPr>
          <p:cNvSpPr txBox="1">
            <a:spLocks/>
          </p:cNvSpPr>
          <p:nvPr/>
        </p:nvSpPr>
        <p:spPr bwMode="auto">
          <a:xfrm>
            <a:off x="103418" y="6046360"/>
            <a:ext cx="327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Physiological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B65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2" name="コンテンツ プレースホルダー 4">
            <a:extLst>
              <a:ext uri="{FF2B5EF4-FFF2-40B4-BE49-F238E27FC236}">
                <a16:creationId xmlns:a16="http://schemas.microsoft.com/office/drawing/2014/main" id="{5F1149EF-2A0E-4B06-AA4F-EAF7D18D2319}"/>
              </a:ext>
            </a:extLst>
          </p:cNvPr>
          <p:cNvSpPr txBox="1">
            <a:spLocks/>
          </p:cNvSpPr>
          <p:nvPr/>
        </p:nvSpPr>
        <p:spPr bwMode="auto">
          <a:xfrm>
            <a:off x="103418" y="5271322"/>
            <a:ext cx="273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Safety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B4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3" name="コンテンツ プレースホルダー 4">
            <a:extLst>
              <a:ext uri="{FF2B5EF4-FFF2-40B4-BE49-F238E27FC236}">
                <a16:creationId xmlns:a16="http://schemas.microsoft.com/office/drawing/2014/main" id="{B94AA121-8D27-4318-BA6E-CFD863F7D90F}"/>
              </a:ext>
            </a:extLst>
          </p:cNvPr>
          <p:cNvSpPr txBox="1">
            <a:spLocks/>
          </p:cNvSpPr>
          <p:nvPr/>
        </p:nvSpPr>
        <p:spPr bwMode="auto">
          <a:xfrm>
            <a:off x="92465" y="4490518"/>
            <a:ext cx="500293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Belongingness/Love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4" name="コンテンツ プレースホルダー 4">
            <a:extLst>
              <a:ext uri="{FF2B5EF4-FFF2-40B4-BE49-F238E27FC236}">
                <a16:creationId xmlns:a16="http://schemas.microsoft.com/office/drawing/2014/main" id="{06A1336E-A983-4658-AE60-B65C737B31F7}"/>
              </a:ext>
            </a:extLst>
          </p:cNvPr>
          <p:cNvSpPr txBox="1">
            <a:spLocks/>
          </p:cNvSpPr>
          <p:nvPr/>
        </p:nvSpPr>
        <p:spPr bwMode="auto">
          <a:xfrm>
            <a:off x="92465" y="3637083"/>
            <a:ext cx="2412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Esteem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82FE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5" name="コンテンツ プレースホルダー 4">
            <a:extLst>
              <a:ext uri="{FF2B5EF4-FFF2-40B4-BE49-F238E27FC236}">
                <a16:creationId xmlns:a16="http://schemas.microsoft.com/office/drawing/2014/main" id="{95FFFFFC-2595-41D4-8179-A6D6E15AA827}"/>
              </a:ext>
            </a:extLst>
          </p:cNvPr>
          <p:cNvSpPr txBox="1">
            <a:spLocks/>
          </p:cNvSpPr>
          <p:nvPr/>
        </p:nvSpPr>
        <p:spPr bwMode="auto">
          <a:xfrm>
            <a:off x="92465" y="2364380"/>
            <a:ext cx="2483919" cy="3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Self-actualization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9896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8" name="コンテンツ プレースホルダー 4">
            <a:extLst>
              <a:ext uri="{FF2B5EF4-FFF2-40B4-BE49-F238E27FC236}">
                <a16:creationId xmlns:a16="http://schemas.microsoft.com/office/drawing/2014/main" id="{637B6A12-ED66-4061-BE3E-FFECF910E35D}"/>
              </a:ext>
            </a:extLst>
          </p:cNvPr>
          <p:cNvSpPr txBox="1">
            <a:spLocks/>
          </p:cNvSpPr>
          <p:nvPr/>
        </p:nvSpPr>
        <p:spPr bwMode="auto">
          <a:xfrm>
            <a:off x="2632756" y="4239890"/>
            <a:ext cx="1132752" cy="1232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Love</a:t>
            </a:r>
          </a:p>
          <a:p>
            <a:pPr marL="342900" marR="0" lvl="0" indent="-342900" algn="ctr" defTabSz="914400" rtl="0" eaLnBrk="1" fontAlgn="base" latinLnBrk="0" hangingPunct="1">
              <a:lnSpc>
                <a:spcPts val="1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||</a:t>
            </a:r>
            <a:endParaRPr kumimoji="1" lang="en-US" altLang="ja-JP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御大切</a:t>
            </a:r>
            <a:endParaRPr kumimoji="1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大事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6DEDAEE-87F3-4B00-9210-27686BAA3548}"/>
              </a:ext>
            </a:extLst>
          </p:cNvPr>
          <p:cNvSpPr txBox="1"/>
          <p:nvPr/>
        </p:nvSpPr>
        <p:spPr>
          <a:xfrm>
            <a:off x="4878257" y="2836388"/>
            <a:ext cx="1596912" cy="418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偏見がない、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495D52A-C19A-4C90-99DC-AD2D44BB9F85}"/>
              </a:ext>
            </a:extLst>
          </p:cNvPr>
          <p:cNvSpPr txBox="1"/>
          <p:nvPr/>
        </p:nvSpPr>
        <p:spPr>
          <a:xfrm>
            <a:off x="6276351" y="2836387"/>
            <a:ext cx="1467068" cy="418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現実の受容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A3AC714-B4CA-408C-B4E2-5E870A7829BA}"/>
              </a:ext>
            </a:extLst>
          </p:cNvPr>
          <p:cNvSpPr txBox="1"/>
          <p:nvPr/>
        </p:nvSpPr>
        <p:spPr>
          <a:xfrm>
            <a:off x="245959" y="1368821"/>
            <a:ext cx="1723549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自己肯定感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205AAB5-EC8E-43BE-B521-1A4986A99016}"/>
              </a:ext>
            </a:extLst>
          </p:cNvPr>
          <p:cNvSpPr txBox="1"/>
          <p:nvPr/>
        </p:nvSpPr>
        <p:spPr>
          <a:xfrm>
            <a:off x="2290137" y="1368821"/>
            <a:ext cx="3400290" cy="6668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自分は自分であっていい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  <a:hlinkClick r:id="rId3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  <a:hlinkClick r:id="rId3"/>
              </a:rPr>
              <a:t>（高垣忠一郎）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26BB89E-5778-448F-8390-A65CF882806D}"/>
              </a:ext>
            </a:extLst>
          </p:cNvPr>
          <p:cNvSpPr txBox="1"/>
          <p:nvPr/>
        </p:nvSpPr>
        <p:spPr>
          <a:xfrm>
            <a:off x="1883600" y="1368821"/>
            <a:ext cx="492444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＝</a:t>
            </a:r>
          </a:p>
        </p:txBody>
      </p:sp>
      <p:sp>
        <p:nvSpPr>
          <p:cNvPr id="42" name="台形 41">
            <a:extLst>
              <a:ext uri="{FF2B5EF4-FFF2-40B4-BE49-F238E27FC236}">
                <a16:creationId xmlns:a16="http://schemas.microsoft.com/office/drawing/2014/main" id="{09A67E0D-AE8F-49BE-9B0B-3AD976D29E76}"/>
              </a:ext>
            </a:extLst>
          </p:cNvPr>
          <p:cNvSpPr/>
          <p:nvPr/>
        </p:nvSpPr>
        <p:spPr bwMode="auto">
          <a:xfrm>
            <a:off x="3565031" y="3406539"/>
            <a:ext cx="5492979" cy="1854000"/>
          </a:xfrm>
          <a:prstGeom prst="trapezoid">
            <a:avLst>
              <a:gd name="adj" fmla="val 58063"/>
            </a:avLst>
          </a:prstGeom>
          <a:gradFill>
            <a:gsLst>
              <a:gs pos="0">
                <a:srgbClr val="82FE78"/>
              </a:gs>
              <a:gs pos="60000">
                <a:srgbClr val="FEFD6D"/>
              </a:gs>
              <a:gs pos="40000">
                <a:srgbClr val="82FE78"/>
              </a:gs>
              <a:gs pos="100000">
                <a:srgbClr val="FEFD6D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6A072E5-1108-4547-B319-CA30A0103256}"/>
              </a:ext>
            </a:extLst>
          </p:cNvPr>
          <p:cNvSpPr txBox="1"/>
          <p:nvPr/>
        </p:nvSpPr>
        <p:spPr>
          <a:xfrm>
            <a:off x="4198859" y="3624082"/>
            <a:ext cx="4222631" cy="1418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信頼、つながり、お互い様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共有（コミュニケーション）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居場所、依存先、絆（きずな＋ほだし）</a:t>
            </a:r>
          </a:p>
        </p:txBody>
      </p:sp>
      <p:sp>
        <p:nvSpPr>
          <p:cNvPr id="29" name="コンテンツ プレースホルダー 4">
            <a:extLst>
              <a:ext uri="{FF2B5EF4-FFF2-40B4-BE49-F238E27FC236}">
                <a16:creationId xmlns:a16="http://schemas.microsoft.com/office/drawing/2014/main" id="{FE8B6B34-6B39-434A-A5F8-D0D2A163DECF}"/>
              </a:ext>
            </a:extLst>
          </p:cNvPr>
          <p:cNvSpPr txBox="1">
            <a:spLocks/>
          </p:cNvSpPr>
          <p:nvPr/>
        </p:nvSpPr>
        <p:spPr bwMode="auto">
          <a:xfrm>
            <a:off x="51771" y="2683357"/>
            <a:ext cx="5794552" cy="731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（自らの才能や潜在能力に応じて）</a:t>
            </a:r>
          </a:p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できることを具現化することが必要</a:t>
            </a:r>
          </a:p>
        </p:txBody>
      </p:sp>
    </p:spTree>
    <p:extLst>
      <p:ext uri="{BB962C8B-B14F-4D97-AF65-F5344CB8AC3E}">
        <p14:creationId xmlns:p14="http://schemas.microsoft.com/office/powerpoint/2010/main" val="366188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L -0.30911 0.231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63" y="1159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3" presetClass="exit" presetSubtype="32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062E-6 2.59259E-6 L 0.53796 0.2150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98" y="1074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uiExpand="1" build="p"/>
      <p:bldP spid="37" grpId="0"/>
      <p:bldP spid="38" grpId="0"/>
      <p:bldP spid="38" grpId="1"/>
      <p:bldP spid="40" grpId="0" uiExpand="1" build="allAtOnce"/>
      <p:bldP spid="40" grpId="1" uiExpand="1" build="allAtOnce"/>
      <p:bldP spid="41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3">
            <a:extLst>
              <a:ext uri="{FF2B5EF4-FFF2-40B4-BE49-F238E27FC236}">
                <a16:creationId xmlns:a16="http://schemas.microsoft.com/office/drawing/2014/main" id="{DDCAF1CC-9A58-4A64-97BF-BD30A0E267A8}"/>
              </a:ext>
            </a:extLst>
          </p:cNvPr>
          <p:cNvSpPr/>
          <p:nvPr/>
        </p:nvSpPr>
        <p:spPr bwMode="auto">
          <a:xfrm>
            <a:off x="414479" y="1882176"/>
            <a:ext cx="4379943" cy="4379943"/>
          </a:xfrm>
          <a:prstGeom prst="ellipse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その人の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needs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E5B04D1A-0B38-4656-B171-4A1A3443A727}"/>
              </a:ext>
            </a:extLst>
          </p:cNvPr>
          <p:cNvSpPr/>
          <p:nvPr/>
        </p:nvSpPr>
        <p:spPr bwMode="auto">
          <a:xfrm>
            <a:off x="1632450" y="3997410"/>
            <a:ext cx="1944000" cy="1944000"/>
          </a:xfrm>
          <a:prstGeom prst="ellipse">
            <a:avLst/>
          </a:prstGeom>
          <a:gradFill flip="none" rotWithShape="1">
            <a:gsLst>
              <a:gs pos="81000">
                <a:srgbClr val="82FE78"/>
              </a:gs>
              <a:gs pos="71000">
                <a:srgbClr val="82FE78"/>
              </a:gs>
              <a:gs pos="58000">
                <a:srgbClr val="FFFF00"/>
              </a:gs>
              <a:gs pos="47000">
                <a:schemeClr val="tx2"/>
              </a:gs>
              <a:gs pos="32000">
                <a:srgbClr val="FEB46B"/>
              </a:gs>
              <a:gs pos="23000">
                <a:srgbClr val="FEB46B"/>
              </a:gs>
              <a:gs pos="11000">
                <a:srgbClr val="FB6566"/>
              </a:gs>
              <a:gs pos="0">
                <a:srgbClr val="FB6566"/>
              </a:gs>
              <a:gs pos="90500">
                <a:srgbClr val="9E9CF1"/>
              </a:gs>
              <a:gs pos="100000">
                <a:srgbClr val="9E9CF1"/>
              </a:gs>
            </a:gsLst>
            <a:lin ang="16200000" scaled="1"/>
            <a:tileRect/>
          </a:gradFill>
          <a:ln w="28575" cap="flat" cmpd="sng" algn="ctr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n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e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e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d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9E9CF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s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9E9CF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49CC9190-63A7-436B-B3D9-89B642619105}"/>
              </a:ext>
            </a:extLst>
          </p:cNvPr>
          <p:cNvSpPr/>
          <p:nvPr/>
        </p:nvSpPr>
        <p:spPr bwMode="auto">
          <a:xfrm>
            <a:off x="395818" y="1910168"/>
            <a:ext cx="4379943" cy="4379943"/>
          </a:xfrm>
          <a:prstGeom prst="ellipse">
            <a:avLst/>
          </a:prstGeom>
          <a:gradFill flip="none" rotWithShape="1">
            <a:gsLst>
              <a:gs pos="50000">
                <a:srgbClr val="CCCCFF"/>
              </a:gs>
              <a:gs pos="0">
                <a:schemeClr val="tx1"/>
              </a:gs>
              <a:gs pos="100000">
                <a:srgbClr val="9999FF"/>
              </a:gs>
            </a:gsLst>
            <a:path path="circle">
              <a:fillToRect l="50000" t="50000" r="50000" b="50000"/>
            </a:path>
            <a:tileRect/>
          </a:gradFill>
          <a:ln w="444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CECFF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満足</a:t>
            </a:r>
            <a:endParaRPr kumimoji="1" lang="en-US" altLang="ja-JP" sz="6000" b="0" i="0" u="none" strike="noStrike" kern="1200" cap="none" spc="0" normalizeH="0" baseline="0" noProof="0" dirty="0">
              <a:ln>
                <a:noFill/>
              </a:ln>
              <a:solidFill>
                <a:srgbClr val="CCECFF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CCECFF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CECFF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できることの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CCECFF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CECFF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具現化</a:t>
            </a:r>
            <a:endParaRPr kumimoji="1" lang="ja-JP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CCECFF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2C2C2821-D070-4FF5-9368-6AAB848281D1}"/>
              </a:ext>
            </a:extLst>
          </p:cNvPr>
          <p:cNvSpPr/>
          <p:nvPr/>
        </p:nvSpPr>
        <p:spPr bwMode="auto">
          <a:xfrm>
            <a:off x="11121323" y="-61824"/>
            <a:ext cx="1944000" cy="1944000"/>
          </a:xfrm>
          <a:prstGeom prst="ellipse">
            <a:avLst/>
          </a:prstGeom>
          <a:gradFill flip="none" rotWithShape="1">
            <a:gsLst>
              <a:gs pos="81000">
                <a:srgbClr val="82FE78"/>
              </a:gs>
              <a:gs pos="71000">
                <a:srgbClr val="82FE78"/>
              </a:gs>
              <a:gs pos="58000">
                <a:srgbClr val="FFFF00"/>
              </a:gs>
              <a:gs pos="47000">
                <a:schemeClr val="tx2"/>
              </a:gs>
              <a:gs pos="32000">
                <a:srgbClr val="FEB46B"/>
              </a:gs>
              <a:gs pos="23000">
                <a:srgbClr val="FEB46B"/>
              </a:gs>
              <a:gs pos="11000">
                <a:srgbClr val="FB6566"/>
              </a:gs>
              <a:gs pos="0">
                <a:srgbClr val="FB6566"/>
              </a:gs>
              <a:gs pos="90500">
                <a:srgbClr val="9E9CF1"/>
              </a:gs>
              <a:gs pos="100000">
                <a:srgbClr val="9E9CF1"/>
              </a:gs>
            </a:gsLst>
            <a:lin ang="16200000" scaled="1"/>
            <a:tileRect/>
          </a:gradFill>
          <a:ln w="28575" cap="flat" cmpd="sng" algn="ctr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n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e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e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d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9E9CF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s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9E9CF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D34152D-DE3C-4359-B110-90CA3B82F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</a:t>
            </a:r>
            <a:r>
              <a:rPr kumimoji="1" lang="en-US" altLang="ja-JP" dirty="0"/>
              <a:t>needs</a:t>
            </a:r>
            <a:r>
              <a:rPr kumimoji="1" lang="ja-JP" altLang="en-US" dirty="0"/>
              <a:t>」</a:t>
            </a:r>
            <a:r>
              <a:rPr lang="ja-JP" altLang="en-US" dirty="0"/>
              <a:t>と</a:t>
            </a:r>
            <a:r>
              <a:rPr kumimoji="1" lang="ja-JP" altLang="en-US" dirty="0"/>
              <a:t>「欲求（</a:t>
            </a:r>
            <a:r>
              <a:rPr kumimoji="1" lang="en-US" altLang="ja-JP" dirty="0"/>
              <a:t>desire</a:t>
            </a:r>
            <a:r>
              <a:rPr kumimoji="1" lang="ja-JP" altLang="en-US" dirty="0"/>
              <a:t>）」の違い</a:t>
            </a: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78FF24D0-10CB-441A-B943-9174B627F6DB}"/>
              </a:ext>
            </a:extLst>
          </p:cNvPr>
          <p:cNvSpPr/>
          <p:nvPr/>
        </p:nvSpPr>
        <p:spPr bwMode="auto">
          <a:xfrm>
            <a:off x="5505461" y="1882176"/>
            <a:ext cx="4379943" cy="4379943"/>
          </a:xfrm>
          <a:prstGeom prst="ellipse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その人の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needs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3D998C99-1F0D-42A5-A1F6-B99714CB9B7B}"/>
              </a:ext>
            </a:extLst>
          </p:cNvPr>
          <p:cNvSpPr/>
          <p:nvPr/>
        </p:nvSpPr>
        <p:spPr bwMode="auto">
          <a:xfrm>
            <a:off x="5505461" y="1882176"/>
            <a:ext cx="4379943" cy="4379943"/>
          </a:xfrm>
          <a:prstGeom prst="ellipse">
            <a:avLst/>
          </a:prstGeom>
          <a:solidFill>
            <a:srgbClr val="FFCCFF"/>
          </a:solidFill>
          <a:ln w="44450" cap="flat" cmpd="sng" algn="ctr">
            <a:solidFill>
              <a:srgbClr val="FF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欲求</a:t>
            </a:r>
            <a:endParaRPr kumimoji="1" lang="en-US" altLang="ja-JP" sz="6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歪んだ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自己実現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7B89F7F-2F49-483C-BDF7-1D88B61B2439}"/>
              </a:ext>
            </a:extLst>
          </p:cNvPr>
          <p:cNvSpPr txBox="1"/>
          <p:nvPr/>
        </p:nvSpPr>
        <p:spPr>
          <a:xfrm>
            <a:off x="969227" y="6269765"/>
            <a:ext cx="3270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n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d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9E9CF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s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が満たされると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1843A7-5227-41CC-928E-8E0B27C73DA6}"/>
              </a:ext>
            </a:extLst>
          </p:cNvPr>
          <p:cNvSpPr txBox="1"/>
          <p:nvPr/>
        </p:nvSpPr>
        <p:spPr>
          <a:xfrm>
            <a:off x="5813345" y="6269765"/>
            <a:ext cx="3764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n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d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9E9CF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s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が満たされないと</a:t>
            </a:r>
          </a:p>
        </p:txBody>
      </p:sp>
    </p:spTree>
    <p:extLst>
      <p:ext uri="{BB962C8B-B14F-4D97-AF65-F5344CB8AC3E}">
        <p14:creationId xmlns:p14="http://schemas.microsoft.com/office/powerpoint/2010/main" val="4972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1605E-6 1.11111E-6 L -0.87701 1.12338 " pathEditMode="relative" rAng="0" ptsTypes="AA">
                                      <p:cBhvr>
                                        <p:cTn id="21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858" y="56157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8" grpId="0" animBg="1"/>
      <p:bldP spid="3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コンテンツ プレースホルダー 4">
            <a:extLst>
              <a:ext uri="{FF2B5EF4-FFF2-40B4-BE49-F238E27FC236}">
                <a16:creationId xmlns:a16="http://schemas.microsoft.com/office/drawing/2014/main" id="{71BF3B4B-C527-445E-9B1E-AAD7C4A25EC5}"/>
              </a:ext>
            </a:extLst>
          </p:cNvPr>
          <p:cNvSpPr txBox="1">
            <a:spLocks/>
          </p:cNvSpPr>
          <p:nvPr/>
        </p:nvSpPr>
        <p:spPr bwMode="auto">
          <a:xfrm>
            <a:off x="51771" y="2683357"/>
            <a:ext cx="5794552" cy="731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（自らの才能や潜在能力に応じて）</a:t>
            </a:r>
          </a:p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ＭＳ Ｐゴシック"/>
                <a:ea typeface="ＭＳ Ｐゴシック"/>
                <a:cs typeface="+mn-cs"/>
              </a:rPr>
              <a:t>できる</a:t>
            </a: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ことを具現化することが必要</a:t>
            </a:r>
          </a:p>
        </p:txBody>
      </p:sp>
      <p:sp>
        <p:nvSpPr>
          <p:cNvPr id="55" name="コンテンツ プレースホルダー 4">
            <a:extLst>
              <a:ext uri="{FF2B5EF4-FFF2-40B4-BE49-F238E27FC236}">
                <a16:creationId xmlns:a16="http://schemas.microsoft.com/office/drawing/2014/main" id="{B72E55BD-A553-4E39-A5AA-9841DEF217CB}"/>
              </a:ext>
            </a:extLst>
          </p:cNvPr>
          <p:cNvSpPr txBox="1">
            <a:spLocks/>
          </p:cNvSpPr>
          <p:nvPr/>
        </p:nvSpPr>
        <p:spPr bwMode="auto">
          <a:xfrm>
            <a:off x="2632756" y="4239890"/>
            <a:ext cx="1132752" cy="1232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Love</a:t>
            </a:r>
          </a:p>
          <a:p>
            <a:pPr marL="342900" marR="0" lvl="0" indent="-342900" algn="ctr" defTabSz="914400" rtl="0" eaLnBrk="1" fontAlgn="base" latinLnBrk="0" hangingPunct="1">
              <a:lnSpc>
                <a:spcPts val="1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||</a:t>
            </a:r>
            <a:endParaRPr kumimoji="1" lang="en-US" altLang="ja-JP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御大切</a:t>
            </a:r>
            <a:endParaRPr kumimoji="1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大事</a:t>
            </a:r>
          </a:p>
        </p:txBody>
      </p:sp>
      <p:sp>
        <p:nvSpPr>
          <p:cNvPr id="56" name="台形 55">
            <a:extLst>
              <a:ext uri="{FF2B5EF4-FFF2-40B4-BE49-F238E27FC236}">
                <a16:creationId xmlns:a16="http://schemas.microsoft.com/office/drawing/2014/main" id="{63D3F71D-4019-4640-8EC1-1AB2C6686508}"/>
              </a:ext>
            </a:extLst>
          </p:cNvPr>
          <p:cNvSpPr/>
          <p:nvPr/>
        </p:nvSpPr>
        <p:spPr bwMode="auto">
          <a:xfrm>
            <a:off x="3565031" y="3406539"/>
            <a:ext cx="5492979" cy="1854000"/>
          </a:xfrm>
          <a:prstGeom prst="trapezoid">
            <a:avLst>
              <a:gd name="adj" fmla="val 58063"/>
            </a:avLst>
          </a:prstGeom>
          <a:gradFill>
            <a:gsLst>
              <a:gs pos="0">
                <a:srgbClr val="82FE78"/>
              </a:gs>
              <a:gs pos="60000">
                <a:srgbClr val="FEFD6D"/>
              </a:gs>
              <a:gs pos="40000">
                <a:srgbClr val="82FE78"/>
              </a:gs>
              <a:gs pos="100000">
                <a:srgbClr val="FEFD6D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85D2B96-B746-46D9-8751-98F341728B63}"/>
              </a:ext>
            </a:extLst>
          </p:cNvPr>
          <p:cNvSpPr txBox="1"/>
          <p:nvPr/>
        </p:nvSpPr>
        <p:spPr>
          <a:xfrm>
            <a:off x="4198859" y="3624082"/>
            <a:ext cx="4222631" cy="1418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信頼、つながり、お互い様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共有（コミュニケーション）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居場所、依存先、絆（きずな＋ほだし）</a:t>
            </a:r>
          </a:p>
        </p:txBody>
      </p:sp>
      <p:sp>
        <p:nvSpPr>
          <p:cNvPr id="11" name="フローチャート: 抜出し 10"/>
          <p:cNvSpPr/>
          <p:nvPr/>
        </p:nvSpPr>
        <p:spPr bwMode="auto">
          <a:xfrm>
            <a:off x="4660669" y="509631"/>
            <a:ext cx="3306937" cy="2857519"/>
          </a:xfrm>
          <a:prstGeom prst="flowChartExtract">
            <a:avLst/>
          </a:prstGeom>
          <a:gradFill flip="none" rotWithShape="1">
            <a:gsLst>
              <a:gs pos="0">
                <a:srgbClr val="D6D4F9"/>
              </a:gs>
              <a:gs pos="35000">
                <a:srgbClr val="DFDFFB"/>
              </a:gs>
              <a:gs pos="100000">
                <a:srgbClr val="918FE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" name="フローチャート: 手作業 2"/>
          <p:cNvSpPr/>
          <p:nvPr/>
        </p:nvSpPr>
        <p:spPr bwMode="auto">
          <a:xfrm flipV="1">
            <a:off x="2664540" y="6078286"/>
            <a:ext cx="7293960" cy="73860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97 w 10000"/>
              <a:gd name="connsiteY2" fmla="*/ 9964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14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3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9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0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10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62"/>
              <a:gd name="connsiteY0" fmla="*/ 0 h 10142"/>
              <a:gd name="connsiteX1" fmla="*/ 10062 w 10062"/>
              <a:gd name="connsiteY1" fmla="*/ 0 h 10142"/>
              <a:gd name="connsiteX2" fmla="*/ 9403 w 10062"/>
              <a:gd name="connsiteY2" fmla="*/ 10142 h 10142"/>
              <a:gd name="connsiteX3" fmla="*/ 567 w 10062"/>
              <a:gd name="connsiteY3" fmla="*/ 10053 h 10142"/>
              <a:gd name="connsiteX4" fmla="*/ 0 w 10062"/>
              <a:gd name="connsiteY4" fmla="*/ 0 h 10142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6" h="10337">
                <a:moveTo>
                  <a:pt x="0" y="157"/>
                </a:moveTo>
                <a:lnTo>
                  <a:pt x="10016" y="0"/>
                </a:lnTo>
                <a:cubicBezTo>
                  <a:pt x="9475" y="9396"/>
                  <a:pt x="9916" y="1597"/>
                  <a:pt x="9429" y="10337"/>
                </a:cubicBezTo>
                <a:lnTo>
                  <a:pt x="581" y="10210"/>
                </a:lnTo>
                <a:cubicBezTo>
                  <a:pt x="132" y="2268"/>
                  <a:pt x="460" y="8086"/>
                  <a:pt x="0" y="157"/>
                </a:cubicBezTo>
                <a:close/>
              </a:path>
            </a:pathLst>
          </a:custGeom>
          <a:solidFill>
            <a:srgbClr val="FB656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S白洲太楷書体" panose="03000A00000000000000" pitchFamily="66" charset="-128"/>
              <a:ea typeface="HGS白洲太楷書体" panose="03000A00000000000000" pitchFamily="66" charset="-128"/>
              <a:cs typeface="+mn-cs"/>
            </a:endParaRPr>
          </a:p>
        </p:txBody>
      </p:sp>
      <p:sp>
        <p:nvSpPr>
          <p:cNvPr id="10" name="フローチャート: 手作業 2"/>
          <p:cNvSpPr/>
          <p:nvPr/>
        </p:nvSpPr>
        <p:spPr bwMode="auto">
          <a:xfrm flipV="1">
            <a:off x="3112911" y="5297481"/>
            <a:ext cx="6378147" cy="74437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62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762 w 10000"/>
              <a:gd name="connsiteY2" fmla="*/ 9961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41"/>
              <a:gd name="connsiteX1" fmla="*/ 10000 w 10000"/>
              <a:gd name="connsiteY1" fmla="*/ 0 h 10041"/>
              <a:gd name="connsiteX2" fmla="*/ 8746 w 10000"/>
              <a:gd name="connsiteY2" fmla="*/ 10041 h 10041"/>
              <a:gd name="connsiteX3" fmla="*/ 1257 w 10000"/>
              <a:gd name="connsiteY3" fmla="*/ 10039 h 10041"/>
              <a:gd name="connsiteX4" fmla="*/ 0 w 10000"/>
              <a:gd name="connsiteY4" fmla="*/ 0 h 10041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9362 w 10000"/>
              <a:gd name="connsiteY2" fmla="*/ 9903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9903"/>
              <a:gd name="connsiteX1" fmla="*/ 10000 w 10000"/>
              <a:gd name="connsiteY1" fmla="*/ 0 h 9903"/>
              <a:gd name="connsiteX2" fmla="*/ 9362 w 10000"/>
              <a:gd name="connsiteY2" fmla="*/ 9903 h 9903"/>
              <a:gd name="connsiteX3" fmla="*/ 601 w 10000"/>
              <a:gd name="connsiteY3" fmla="*/ 9901 h 9903"/>
              <a:gd name="connsiteX4" fmla="*/ 0 w 10000"/>
              <a:gd name="connsiteY4" fmla="*/ 0 h 9903"/>
              <a:gd name="connsiteX0" fmla="*/ 0 w 10063"/>
              <a:gd name="connsiteY0" fmla="*/ 0 h 10280"/>
              <a:gd name="connsiteX1" fmla="*/ 10063 w 10063"/>
              <a:gd name="connsiteY1" fmla="*/ 280 h 10280"/>
              <a:gd name="connsiteX2" fmla="*/ 9425 w 10063"/>
              <a:gd name="connsiteY2" fmla="*/ 10280 h 10280"/>
              <a:gd name="connsiteX3" fmla="*/ 664 w 10063"/>
              <a:gd name="connsiteY3" fmla="*/ 10278 h 10280"/>
              <a:gd name="connsiteX4" fmla="*/ 0 w 10063"/>
              <a:gd name="connsiteY4" fmla="*/ 0 h 10280"/>
              <a:gd name="connsiteX0" fmla="*/ 0 w 10063"/>
              <a:gd name="connsiteY0" fmla="*/ 0 h 10355"/>
              <a:gd name="connsiteX1" fmla="*/ 10063 w 10063"/>
              <a:gd name="connsiteY1" fmla="*/ 280 h 10355"/>
              <a:gd name="connsiteX2" fmla="*/ 9387 w 10063"/>
              <a:gd name="connsiteY2" fmla="*/ 10355 h 10355"/>
              <a:gd name="connsiteX3" fmla="*/ 664 w 10063"/>
              <a:gd name="connsiteY3" fmla="*/ 10278 h 10355"/>
              <a:gd name="connsiteX4" fmla="*/ 0 w 1006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3" h="10355">
                <a:moveTo>
                  <a:pt x="0" y="0"/>
                </a:moveTo>
                <a:lnTo>
                  <a:pt x="10033" y="318"/>
                </a:lnTo>
                <a:cubicBezTo>
                  <a:pt x="9560" y="7690"/>
                  <a:pt x="9801" y="4116"/>
                  <a:pt x="9387" y="10355"/>
                </a:cubicBezTo>
                <a:lnTo>
                  <a:pt x="664" y="10278"/>
                </a:lnTo>
                <a:cubicBezTo>
                  <a:pt x="464" y="6946"/>
                  <a:pt x="200" y="3332"/>
                  <a:pt x="0" y="0"/>
                </a:cubicBezTo>
                <a:close/>
              </a:path>
            </a:pathLst>
          </a:custGeom>
          <a:solidFill>
            <a:srgbClr val="FEB46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B485791-B960-4129-87D5-D3F006364514}"/>
              </a:ext>
            </a:extLst>
          </p:cNvPr>
          <p:cNvSpPr txBox="1"/>
          <p:nvPr/>
        </p:nvSpPr>
        <p:spPr>
          <a:xfrm>
            <a:off x="4208466" y="6247534"/>
            <a:ext cx="4203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呼吸、食料、水、排泄、睡眠、セックス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92455B8-9C37-4857-A8EA-6416E0D38DE7}"/>
              </a:ext>
            </a:extLst>
          </p:cNvPr>
          <p:cNvSpPr txBox="1"/>
          <p:nvPr/>
        </p:nvSpPr>
        <p:spPr>
          <a:xfrm>
            <a:off x="4398424" y="5277433"/>
            <a:ext cx="3823483" cy="777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身体、雇用、資源、道徳・倫理、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健康、持ち物の安全、心理的安全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10DADCF-7959-4EEE-A7D0-89EBDA3916F4}"/>
              </a:ext>
            </a:extLst>
          </p:cNvPr>
          <p:cNvSpPr txBox="1"/>
          <p:nvPr/>
        </p:nvSpPr>
        <p:spPr>
          <a:xfrm>
            <a:off x="4871863" y="1411339"/>
            <a:ext cx="2879314" cy="1854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道徳心、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創造力、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自発性、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課題解決力、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偏見がない、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現実の受容</a:t>
            </a:r>
          </a:p>
        </p:txBody>
      </p:sp>
      <p:sp>
        <p:nvSpPr>
          <p:cNvPr id="20" name="コンテンツ プレースホルダー 4">
            <a:extLst>
              <a:ext uri="{FF2B5EF4-FFF2-40B4-BE49-F238E27FC236}">
                <a16:creationId xmlns:a16="http://schemas.microsoft.com/office/drawing/2014/main" id="{4AFC4C41-EB94-468F-AD64-A8D704F3EC93}"/>
              </a:ext>
            </a:extLst>
          </p:cNvPr>
          <p:cNvSpPr txBox="1">
            <a:spLocks/>
          </p:cNvSpPr>
          <p:nvPr/>
        </p:nvSpPr>
        <p:spPr bwMode="auto">
          <a:xfrm>
            <a:off x="51770" y="3038588"/>
            <a:ext cx="4801020" cy="37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+mn-cs"/>
              </a:rPr>
              <a:t>歪んだ</a:t>
            </a: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自己実現化（様々な依存症）</a:t>
            </a:r>
          </a:p>
        </p:txBody>
      </p:sp>
      <p:sp>
        <p:nvSpPr>
          <p:cNvPr id="23" name="コンテンツ プレースホルダー 4">
            <a:extLst>
              <a:ext uri="{FF2B5EF4-FFF2-40B4-BE49-F238E27FC236}">
                <a16:creationId xmlns:a16="http://schemas.microsoft.com/office/drawing/2014/main" id="{663A53C1-2950-4793-9F0B-7A167ABF71FA}"/>
              </a:ext>
            </a:extLst>
          </p:cNvPr>
          <p:cNvSpPr txBox="1">
            <a:spLocks/>
          </p:cNvSpPr>
          <p:nvPr/>
        </p:nvSpPr>
        <p:spPr bwMode="auto">
          <a:xfrm>
            <a:off x="51771" y="6354586"/>
            <a:ext cx="389859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生理的に必要なこと</a:t>
            </a:r>
          </a:p>
        </p:txBody>
      </p:sp>
      <p:sp>
        <p:nvSpPr>
          <p:cNvPr id="24" name="コンテンツ プレースホルダー 4">
            <a:extLst>
              <a:ext uri="{FF2B5EF4-FFF2-40B4-BE49-F238E27FC236}">
                <a16:creationId xmlns:a16="http://schemas.microsoft.com/office/drawing/2014/main" id="{DBD1E60E-707B-443A-9816-61C127D71BA7}"/>
              </a:ext>
            </a:extLst>
          </p:cNvPr>
          <p:cNvSpPr txBox="1">
            <a:spLocks/>
          </p:cNvSpPr>
          <p:nvPr/>
        </p:nvSpPr>
        <p:spPr bwMode="auto">
          <a:xfrm>
            <a:off x="51771" y="5579548"/>
            <a:ext cx="355738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安全上必要なこと</a:t>
            </a:r>
          </a:p>
        </p:txBody>
      </p:sp>
      <p:sp>
        <p:nvSpPr>
          <p:cNvPr id="25" name="コンテンツ プレースホルダー 4">
            <a:extLst>
              <a:ext uri="{FF2B5EF4-FFF2-40B4-BE49-F238E27FC236}">
                <a16:creationId xmlns:a16="http://schemas.microsoft.com/office/drawing/2014/main" id="{8538EB18-283B-4F49-B9B5-65D67D6C2459}"/>
              </a:ext>
            </a:extLst>
          </p:cNvPr>
          <p:cNvSpPr txBox="1">
            <a:spLocks/>
          </p:cNvSpPr>
          <p:nvPr/>
        </p:nvSpPr>
        <p:spPr bwMode="auto">
          <a:xfrm>
            <a:off x="51771" y="4798744"/>
            <a:ext cx="472686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所属（愛情）が必要</a:t>
            </a:r>
          </a:p>
        </p:txBody>
      </p:sp>
      <p:sp>
        <p:nvSpPr>
          <p:cNvPr id="26" name="コンテンツ プレースホルダー 4">
            <a:extLst>
              <a:ext uri="{FF2B5EF4-FFF2-40B4-BE49-F238E27FC236}">
                <a16:creationId xmlns:a16="http://schemas.microsoft.com/office/drawing/2014/main" id="{3AB9E9AD-6641-45FD-9F6F-5AC543A6B801}"/>
              </a:ext>
            </a:extLst>
          </p:cNvPr>
          <p:cNvSpPr txBox="1">
            <a:spLocks/>
          </p:cNvSpPr>
          <p:nvPr/>
        </p:nvSpPr>
        <p:spPr bwMode="auto">
          <a:xfrm>
            <a:off x="51771" y="3945309"/>
            <a:ext cx="406523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承認（尊重）が必要</a:t>
            </a:r>
          </a:p>
        </p:txBody>
      </p:sp>
      <p:sp>
        <p:nvSpPr>
          <p:cNvPr id="27" name="タイトル 3">
            <a:extLst>
              <a:ext uri="{FF2B5EF4-FFF2-40B4-BE49-F238E27FC236}">
                <a16:creationId xmlns:a16="http://schemas.microsoft.com/office/drawing/2014/main" id="{2583AA57-6A51-4C48-8BEF-3FDAA2E9C3C1}"/>
              </a:ext>
            </a:extLst>
          </p:cNvPr>
          <p:cNvSpPr txBox="1">
            <a:spLocks/>
          </p:cNvSpPr>
          <p:nvPr/>
        </p:nvSpPr>
        <p:spPr bwMode="auto">
          <a:xfrm>
            <a:off x="0" y="569503"/>
            <a:ext cx="5436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Maslow's hierarchy of 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needs</a:t>
            </a:r>
            <a:endParaRPr kumimoji="1" lang="ja-JP" altLang="en-US" sz="4000" b="0" i="0" u="none" strike="noStrike" kern="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Arial Narrow"/>
              <a:ea typeface="ＭＳ Ｐゴシック"/>
              <a:cs typeface="+mj-cs"/>
            </a:endParaRPr>
          </a:p>
        </p:txBody>
      </p:sp>
      <p:sp>
        <p:nvSpPr>
          <p:cNvPr id="31" name="タイトル 3">
            <a:extLst>
              <a:ext uri="{FF2B5EF4-FFF2-40B4-BE49-F238E27FC236}">
                <a16:creationId xmlns:a16="http://schemas.microsoft.com/office/drawing/2014/main" id="{18CB25D6-6B70-40BF-A932-DD8B93237578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9585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マズローの人が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必要としていること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が欠けると</a:t>
            </a:r>
          </a:p>
        </p:txBody>
      </p:sp>
      <p:sp>
        <p:nvSpPr>
          <p:cNvPr id="30" name="コンテンツ プレースホルダー 4">
            <a:extLst>
              <a:ext uri="{FF2B5EF4-FFF2-40B4-BE49-F238E27FC236}">
                <a16:creationId xmlns:a16="http://schemas.microsoft.com/office/drawing/2014/main" id="{9FE5FF44-1607-478E-885B-FCDD5C28CA7D}"/>
              </a:ext>
            </a:extLst>
          </p:cNvPr>
          <p:cNvSpPr txBox="1">
            <a:spLocks/>
          </p:cNvSpPr>
          <p:nvPr/>
        </p:nvSpPr>
        <p:spPr bwMode="auto">
          <a:xfrm>
            <a:off x="103418" y="6046360"/>
            <a:ext cx="327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Physiological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B65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2" name="コンテンツ プレースホルダー 4">
            <a:extLst>
              <a:ext uri="{FF2B5EF4-FFF2-40B4-BE49-F238E27FC236}">
                <a16:creationId xmlns:a16="http://schemas.microsoft.com/office/drawing/2014/main" id="{5F1149EF-2A0E-4B06-AA4F-EAF7D18D2319}"/>
              </a:ext>
            </a:extLst>
          </p:cNvPr>
          <p:cNvSpPr txBox="1">
            <a:spLocks/>
          </p:cNvSpPr>
          <p:nvPr/>
        </p:nvSpPr>
        <p:spPr bwMode="auto">
          <a:xfrm>
            <a:off x="103418" y="5271322"/>
            <a:ext cx="273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Safety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B4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3" name="コンテンツ プレースホルダー 4">
            <a:extLst>
              <a:ext uri="{FF2B5EF4-FFF2-40B4-BE49-F238E27FC236}">
                <a16:creationId xmlns:a16="http://schemas.microsoft.com/office/drawing/2014/main" id="{B94AA121-8D27-4318-BA6E-CFD863F7D90F}"/>
              </a:ext>
            </a:extLst>
          </p:cNvPr>
          <p:cNvSpPr txBox="1">
            <a:spLocks/>
          </p:cNvSpPr>
          <p:nvPr/>
        </p:nvSpPr>
        <p:spPr bwMode="auto">
          <a:xfrm>
            <a:off x="92465" y="4490518"/>
            <a:ext cx="500293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Belongingness/Love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4" name="コンテンツ プレースホルダー 4">
            <a:extLst>
              <a:ext uri="{FF2B5EF4-FFF2-40B4-BE49-F238E27FC236}">
                <a16:creationId xmlns:a16="http://schemas.microsoft.com/office/drawing/2014/main" id="{06A1336E-A983-4658-AE60-B65C737B31F7}"/>
              </a:ext>
            </a:extLst>
          </p:cNvPr>
          <p:cNvSpPr txBox="1">
            <a:spLocks/>
          </p:cNvSpPr>
          <p:nvPr/>
        </p:nvSpPr>
        <p:spPr bwMode="auto">
          <a:xfrm>
            <a:off x="92465" y="3637083"/>
            <a:ext cx="2412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Esteem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82FE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5" name="コンテンツ プレースホルダー 4">
            <a:extLst>
              <a:ext uri="{FF2B5EF4-FFF2-40B4-BE49-F238E27FC236}">
                <a16:creationId xmlns:a16="http://schemas.microsoft.com/office/drawing/2014/main" id="{95FFFFFC-2595-41D4-8179-A6D6E15AA827}"/>
              </a:ext>
            </a:extLst>
          </p:cNvPr>
          <p:cNvSpPr txBox="1">
            <a:spLocks/>
          </p:cNvSpPr>
          <p:nvPr/>
        </p:nvSpPr>
        <p:spPr bwMode="auto">
          <a:xfrm>
            <a:off x="92465" y="2364380"/>
            <a:ext cx="2483919" cy="3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Self-actualization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9896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FF9F1AB-FCE2-441D-83F2-CF76128609F7}"/>
              </a:ext>
            </a:extLst>
          </p:cNvPr>
          <p:cNvSpPr txBox="1"/>
          <p:nvPr/>
        </p:nvSpPr>
        <p:spPr>
          <a:xfrm>
            <a:off x="4988326" y="5450324"/>
            <a:ext cx="2643672" cy="418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持ち物（スマホ）の安全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C1A2BB7-50C6-4754-8F8F-098B99C6A31C}"/>
              </a:ext>
            </a:extLst>
          </p:cNvPr>
          <p:cNvSpPr txBox="1"/>
          <p:nvPr/>
        </p:nvSpPr>
        <p:spPr>
          <a:xfrm>
            <a:off x="5515167" y="4644561"/>
            <a:ext cx="1595309" cy="418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SNS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　悪仲間</a:t>
            </a:r>
          </a:p>
        </p:txBody>
      </p:sp>
      <p:pic>
        <p:nvPicPr>
          <p:cNvPr id="41" name="Picture 6" descr="http://static1.squarespace.com/static/4f5810d9e4b0ebbf0a1507a6/t/55a6e39be4b0e13bc07f93a1/1437000604121/">
            <a:extLst>
              <a:ext uri="{FF2B5EF4-FFF2-40B4-BE49-F238E27FC236}">
                <a16:creationId xmlns:a16="http://schemas.microsoft.com/office/drawing/2014/main" id="{9627C5FF-CD38-4C60-B3C1-D7E4CEA8C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41078" y="4530887"/>
            <a:ext cx="861317" cy="64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 descr="https://lh3.ggpht.com/nn0_2f2yehKR7fnMIZ0XrSWbC5Q0VPP7vNmLMV7ndNFinClynZRO4RBTGfbjVOs1fyA=w300">
            <a:extLst>
              <a:ext uri="{FF2B5EF4-FFF2-40B4-BE49-F238E27FC236}">
                <a16:creationId xmlns:a16="http://schemas.microsoft.com/office/drawing/2014/main" id="{9144F08B-883B-4583-B3F1-1E405A550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70236" y="4515337"/>
            <a:ext cx="677089" cy="67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http://www.members.co.jp/services/smm/images/line_management_service_01.png">
            <a:extLst>
              <a:ext uri="{FF2B5EF4-FFF2-40B4-BE49-F238E27FC236}">
                <a16:creationId xmlns:a16="http://schemas.microsoft.com/office/drawing/2014/main" id="{A8B77273-60C7-4400-86C8-4A74B4D59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41402" y="4436441"/>
            <a:ext cx="834881" cy="83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537F244E-1F8A-417A-8884-FA0B8A9AEB0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317" y="4518518"/>
            <a:ext cx="695243" cy="670726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589EA90-E989-4F7B-96C1-36E542934F39}"/>
              </a:ext>
            </a:extLst>
          </p:cNvPr>
          <p:cNvSpPr txBox="1"/>
          <p:nvPr/>
        </p:nvSpPr>
        <p:spPr>
          <a:xfrm>
            <a:off x="4515100" y="3696277"/>
            <a:ext cx="925253" cy="418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いいね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C6161F1-EE10-4E8A-8B5E-E793CC85E74A}"/>
              </a:ext>
            </a:extLst>
          </p:cNvPr>
          <p:cNvSpPr txBox="1"/>
          <p:nvPr/>
        </p:nvSpPr>
        <p:spPr>
          <a:xfrm>
            <a:off x="5655638" y="3486199"/>
            <a:ext cx="697627" cy="418641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既読</a:t>
            </a: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D243C1AF-6288-483A-87EE-9601AC3E892B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4917" y="3519164"/>
            <a:ext cx="352710" cy="352710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7822742A-047A-48C1-925E-633BB4FD4B64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6886" y="3519164"/>
            <a:ext cx="352710" cy="35271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01FBA1C8-2CAB-4B82-831A-8CD3CCB8FA8D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8855" y="3519164"/>
            <a:ext cx="352710" cy="352710"/>
          </a:xfrm>
          <a:prstGeom prst="rect">
            <a:avLst/>
          </a:prstGeom>
        </p:spPr>
      </p:pic>
      <p:pic>
        <p:nvPicPr>
          <p:cNvPr id="49" name="図 48" descr="物体 が含まれている画像&#10;&#10;自動的に生成された説明">
            <a:extLst>
              <a:ext uri="{FF2B5EF4-FFF2-40B4-BE49-F238E27FC236}">
                <a16:creationId xmlns:a16="http://schemas.microsoft.com/office/drawing/2014/main" id="{E1C1A82F-F045-4760-8919-8E76CD485C4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7726" y="4036289"/>
            <a:ext cx="2715004" cy="314369"/>
          </a:xfrm>
          <a:prstGeom prst="rect">
            <a:avLst/>
          </a:prstGeom>
        </p:spPr>
      </p:pic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63223CE-3CC6-4E73-B8E2-83B59B8B5567}"/>
              </a:ext>
            </a:extLst>
          </p:cNvPr>
          <p:cNvSpPr txBox="1"/>
          <p:nvPr/>
        </p:nvSpPr>
        <p:spPr>
          <a:xfrm>
            <a:off x="5132432" y="1188828"/>
            <a:ext cx="2339103" cy="2214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虐待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放火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煽り運転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秋葉原事件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オウム真理教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1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様々な事件・依存症</a:t>
            </a:r>
          </a:p>
        </p:txBody>
      </p:sp>
      <p:pic>
        <p:nvPicPr>
          <p:cNvPr id="51" name="図 50">
            <a:extLst>
              <a:ext uri="{FF2B5EF4-FFF2-40B4-BE49-F238E27FC236}">
                <a16:creationId xmlns:a16="http://schemas.microsoft.com/office/drawing/2014/main" id="{E35D58EB-B315-4A61-A73C-8B3B4F077027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83429" y="5275353"/>
            <a:ext cx="398634" cy="777713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840C6C16-0407-4CCB-ADDD-B02B2B3BBF51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4060" y="3413399"/>
            <a:ext cx="422624" cy="361603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BE544EBF-0A4E-4C46-93B5-1F6A16C2600E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9582" y="3845809"/>
            <a:ext cx="512904" cy="527352"/>
          </a:xfrm>
          <a:prstGeom prst="rect">
            <a:avLst/>
          </a:prstGeom>
        </p:spPr>
      </p:pic>
      <p:sp>
        <p:nvSpPr>
          <p:cNvPr id="53" name="コンテンツ プレースホルダー 4">
            <a:extLst>
              <a:ext uri="{FF2B5EF4-FFF2-40B4-BE49-F238E27FC236}">
                <a16:creationId xmlns:a16="http://schemas.microsoft.com/office/drawing/2014/main" id="{D5812C99-DDB8-4396-9C6C-0C5D6CD504F6}"/>
              </a:ext>
            </a:extLst>
          </p:cNvPr>
          <p:cNvSpPr txBox="1">
            <a:spLocks/>
          </p:cNvSpPr>
          <p:nvPr/>
        </p:nvSpPr>
        <p:spPr bwMode="auto">
          <a:xfrm>
            <a:off x="51771" y="3945309"/>
            <a:ext cx="406523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+mn-cs"/>
              </a:rPr>
              <a:t>歪んだ</a:t>
            </a: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承認欲求</a:t>
            </a:r>
          </a:p>
        </p:txBody>
      </p:sp>
      <p:sp>
        <p:nvSpPr>
          <p:cNvPr id="58" name="コンテンツ プレースホルダー 4">
            <a:extLst>
              <a:ext uri="{FF2B5EF4-FFF2-40B4-BE49-F238E27FC236}">
                <a16:creationId xmlns:a16="http://schemas.microsoft.com/office/drawing/2014/main" id="{679600E4-44A2-4DFF-BC17-370B9251C7EA}"/>
              </a:ext>
            </a:extLst>
          </p:cNvPr>
          <p:cNvSpPr txBox="1">
            <a:spLocks/>
          </p:cNvSpPr>
          <p:nvPr/>
        </p:nvSpPr>
        <p:spPr bwMode="auto">
          <a:xfrm>
            <a:off x="51771" y="4798744"/>
            <a:ext cx="472686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+mn-cs"/>
              </a:rPr>
              <a:t>歪んだ</a:t>
            </a: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所属（愛情）欲求</a:t>
            </a:r>
          </a:p>
        </p:txBody>
      </p:sp>
      <p:sp>
        <p:nvSpPr>
          <p:cNvPr id="59" name="コンテンツ プレースホルダー 4">
            <a:extLst>
              <a:ext uri="{FF2B5EF4-FFF2-40B4-BE49-F238E27FC236}">
                <a16:creationId xmlns:a16="http://schemas.microsoft.com/office/drawing/2014/main" id="{F70981B6-9F96-4A38-A5E9-4FB21F4B2DA9}"/>
              </a:ext>
            </a:extLst>
          </p:cNvPr>
          <p:cNvSpPr txBox="1">
            <a:spLocks/>
          </p:cNvSpPr>
          <p:nvPr/>
        </p:nvSpPr>
        <p:spPr bwMode="auto">
          <a:xfrm>
            <a:off x="51771" y="5579548"/>
            <a:ext cx="355738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+mn-cs"/>
              </a:rPr>
              <a:t>歪んだ</a:t>
            </a: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安全の欲求</a:t>
            </a:r>
          </a:p>
        </p:txBody>
      </p:sp>
    </p:spTree>
    <p:extLst>
      <p:ext uri="{BB962C8B-B14F-4D97-AF65-F5344CB8AC3E}">
        <p14:creationId xmlns:p14="http://schemas.microsoft.com/office/powerpoint/2010/main" val="101118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2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55" grpId="0"/>
      <p:bldP spid="57" grpId="0"/>
      <p:bldP spid="19" grpId="0"/>
      <p:bldP spid="22" grpId="0"/>
      <p:bldP spid="20" grpId="0"/>
      <p:bldP spid="24" grpId="0"/>
      <p:bldP spid="25" grpId="0"/>
      <p:bldP spid="26" grpId="0"/>
      <p:bldP spid="28" grpId="0"/>
      <p:bldP spid="37" grpId="0"/>
      <p:bldP spid="44" grpId="0"/>
      <p:bldP spid="45" grpId="0" animBg="1"/>
      <p:bldP spid="50" grpId="0" uiExpand="1" build="p"/>
      <p:bldP spid="53" grpId="0"/>
      <p:bldP spid="58" grpId="0"/>
      <p:bldP spid="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BB1F0DB6-B700-4256-ABAD-AF57D36F153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2250" y="0"/>
            <a:ext cx="4762500" cy="6858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ED5B2D7-EB4B-408D-90BA-66AEB27C447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800" y="0"/>
            <a:ext cx="4759265" cy="6858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587DF78-40B7-41F1-813B-0FEF454C52E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1065" y="0"/>
            <a:ext cx="4706649" cy="6858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5598F9A-1EBD-40FF-B8CB-B3ADF993819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360427"/>
            <a:ext cx="10287000" cy="3188974"/>
          </a:xfrm>
          <a:prstGeom prst="rect">
            <a:avLst/>
          </a:prstGeom>
        </p:spPr>
      </p:pic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478EC3B1-E525-4928-A941-D5FB357907F2}"/>
              </a:ext>
            </a:extLst>
          </p:cNvPr>
          <p:cNvCxnSpPr/>
          <p:nvPr/>
        </p:nvCxnSpPr>
        <p:spPr bwMode="auto">
          <a:xfrm>
            <a:off x="701747" y="5443868"/>
            <a:ext cx="1531088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97E9292-02E0-456F-8415-539A580A4B53}"/>
              </a:ext>
            </a:extLst>
          </p:cNvPr>
          <p:cNvSpPr/>
          <p:nvPr/>
        </p:nvSpPr>
        <p:spPr bwMode="auto">
          <a:xfrm>
            <a:off x="-209724" y="2558829"/>
            <a:ext cx="10384182" cy="3024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CA5BB586-DFB3-41C9-8B97-7E0070A6E5FE}"/>
              </a:ext>
            </a:extLst>
          </p:cNvPr>
          <p:cNvSpPr/>
          <p:nvPr/>
        </p:nvSpPr>
        <p:spPr bwMode="auto">
          <a:xfrm>
            <a:off x="1860698" y="1371600"/>
            <a:ext cx="3282802" cy="946298"/>
          </a:xfrm>
          <a:prstGeom prst="round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68678663-3EF7-4C92-970D-BFAC1EE1180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445" y="5550194"/>
            <a:ext cx="10212735" cy="1158949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292CD74-91C2-4562-97AD-77F53B114B65}"/>
              </a:ext>
            </a:extLst>
          </p:cNvPr>
          <p:cNvSpPr/>
          <p:nvPr/>
        </p:nvSpPr>
        <p:spPr bwMode="auto">
          <a:xfrm>
            <a:off x="2114026" y="3322040"/>
            <a:ext cx="8112154" cy="42783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92632F1-DB25-493F-BD3A-B7F40EECFAA3}"/>
              </a:ext>
            </a:extLst>
          </p:cNvPr>
          <p:cNvSpPr/>
          <p:nvPr/>
        </p:nvSpPr>
        <p:spPr bwMode="auto">
          <a:xfrm>
            <a:off x="199286" y="3835819"/>
            <a:ext cx="10026894" cy="42783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FD8F374-D879-4600-B1E7-B8C3EF65ED59}"/>
              </a:ext>
            </a:extLst>
          </p:cNvPr>
          <p:cNvSpPr/>
          <p:nvPr/>
        </p:nvSpPr>
        <p:spPr bwMode="auto">
          <a:xfrm>
            <a:off x="127366" y="4464407"/>
            <a:ext cx="9998625" cy="42783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31C8059-921A-40F3-940B-E2C11F9573B6}"/>
              </a:ext>
            </a:extLst>
          </p:cNvPr>
          <p:cNvSpPr/>
          <p:nvPr/>
        </p:nvSpPr>
        <p:spPr bwMode="auto">
          <a:xfrm>
            <a:off x="-38278" y="5058564"/>
            <a:ext cx="8966521" cy="51755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DE95BED-D2E7-46A3-97BC-A9F5E49B6F03}"/>
              </a:ext>
            </a:extLst>
          </p:cNvPr>
          <p:cNvSpPr/>
          <p:nvPr/>
        </p:nvSpPr>
        <p:spPr bwMode="auto">
          <a:xfrm>
            <a:off x="1159471" y="5836096"/>
            <a:ext cx="2261824" cy="27702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CFC195D-BFA0-41D2-95AF-59033CD749D7}"/>
              </a:ext>
            </a:extLst>
          </p:cNvPr>
          <p:cNvSpPr/>
          <p:nvPr/>
        </p:nvSpPr>
        <p:spPr bwMode="auto">
          <a:xfrm>
            <a:off x="3434739" y="5840131"/>
            <a:ext cx="4086775" cy="27702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50A9CFB-C0A9-4CA6-90A9-57FD5E558B2D}"/>
              </a:ext>
            </a:extLst>
          </p:cNvPr>
          <p:cNvSpPr/>
          <p:nvPr/>
        </p:nvSpPr>
        <p:spPr bwMode="auto">
          <a:xfrm>
            <a:off x="7534958" y="5842366"/>
            <a:ext cx="2401288" cy="27702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C17096F-6B7B-4F33-AE17-A005028D3B8A}"/>
              </a:ext>
            </a:extLst>
          </p:cNvPr>
          <p:cNvSpPr/>
          <p:nvPr/>
        </p:nvSpPr>
        <p:spPr bwMode="auto">
          <a:xfrm>
            <a:off x="1188086" y="6172135"/>
            <a:ext cx="925940" cy="27702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5E8EFED8-2174-45AF-84F0-51FFEB7DDEC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360427"/>
            <a:ext cx="6554912" cy="812756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FD8A4432-C109-4088-A93C-204785FF475B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686" y="3190647"/>
            <a:ext cx="2080435" cy="55922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0E8B58F-734E-4B5B-BE4B-A2353EE5C7C2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121" y="5570124"/>
            <a:ext cx="10086463" cy="1141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5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87 0 L -1.85185E-6 0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35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133 0 L 1.7284E-6 0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15 -0.18148 L 1.48148E-6 -2.22222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7" y="907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407 -0.26042 L 2.71605E-6 1.48148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04" y="1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0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xit" presetSubtype="8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3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xit" presetSubtype="8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xit" presetSubtype="8" fill="hold" grpId="0" nodeType="withEffect">
                                  <p:stCondLst>
                                    <p:cond delay="13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07 0.02407 L -2.83951E-6 -3.7037E-7 " pathEditMode="relative" rAng="0" ptsTypes="AA">
                                      <p:cBhvr>
                                        <p:cTn id="8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61" y="-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3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8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16" grpId="0" animBg="1"/>
      <p:bldP spid="3" grpId="0" animBg="1"/>
      <p:bldP spid="3" grpId="1" animBg="1"/>
      <p:bldP spid="12" grpId="0" animBg="1"/>
      <p:bldP spid="12" grpId="1" animBg="1"/>
      <p:bldP spid="14" grpId="0" animBg="1"/>
      <p:bldP spid="14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4" grpId="0" animBg="1"/>
      <p:bldP spid="2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1E2F86-8306-4BF6-9420-DE6B9B4A9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4" y="249608"/>
            <a:ext cx="9815512" cy="803271"/>
          </a:xfrm>
        </p:spPr>
        <p:txBody>
          <a:bodyPr/>
          <a:lstStyle/>
          <a:p>
            <a:r>
              <a:rPr lang="en-US" altLang="ja-JP" sz="3200" dirty="0"/>
              <a:t>Characteristics of self-actualizers</a:t>
            </a:r>
            <a:br>
              <a:rPr lang="en-US" altLang="ja-JP" sz="3200" dirty="0"/>
            </a:br>
            <a:r>
              <a:rPr lang="en-US" altLang="ja-JP" sz="3200" dirty="0"/>
              <a:t>Motivation and personality </a:t>
            </a:r>
            <a:r>
              <a:rPr lang="ja-JP" altLang="en-US" sz="3200" dirty="0"/>
              <a:t>（</a:t>
            </a:r>
            <a:r>
              <a:rPr lang="en-US" altLang="ja-JP" sz="3200" dirty="0"/>
              <a:t>A.H.Maslow:1970</a:t>
            </a:r>
            <a:r>
              <a:rPr lang="ja-JP" altLang="en-US" sz="3200" dirty="0"/>
              <a:t>）</a:t>
            </a:r>
            <a:br>
              <a:rPr lang="en-US" altLang="ja-JP" sz="3200" dirty="0"/>
            </a:br>
            <a:r>
              <a:rPr lang="en-US" altLang="ja-JP" sz="1600" dirty="0">
                <a:solidFill>
                  <a:schemeClr val="tx1"/>
                </a:solidFill>
                <a:hlinkClick r:id="rId2"/>
              </a:rPr>
              <a:t>http://s-f-walker.org.uk/pubsebooks/pdfs/Motivation_and_Personality-Maslow.pdf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95FCA-3DDF-458E-993D-C32418C3E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044" y="1277260"/>
            <a:ext cx="9081406" cy="5224463"/>
          </a:xfrm>
          <a:noFill/>
        </p:spPr>
        <p:txBody>
          <a:bodyPr/>
          <a:lstStyle/>
          <a:p>
            <a:r>
              <a:rPr lang="ja-JP" altLang="en-US" sz="2000" dirty="0"/>
              <a:t>１</a:t>
            </a:r>
            <a:r>
              <a:rPr lang="en-US" altLang="ja-JP" sz="2000" dirty="0"/>
              <a:t>. More efficient perception of reality and more comfortable relations with it</a:t>
            </a:r>
          </a:p>
          <a:p>
            <a:r>
              <a:rPr lang="en-US" altLang="ja-JP" sz="2000" dirty="0"/>
              <a:t>2. Acceptance (Self, others, nature)</a:t>
            </a:r>
          </a:p>
          <a:p>
            <a:r>
              <a:rPr lang="en-US" altLang="ja-JP" sz="2000" dirty="0"/>
              <a:t>3. Spontaneity; simplicity; naturalness</a:t>
            </a:r>
          </a:p>
          <a:p>
            <a:r>
              <a:rPr lang="en-US" altLang="ja-JP" sz="2000" dirty="0"/>
              <a:t>4. Problem centering</a:t>
            </a:r>
          </a:p>
          <a:p>
            <a:r>
              <a:rPr lang="en-US" altLang="ja-JP" sz="2000" dirty="0"/>
              <a:t>5. The quality of detachment; The need for privacy</a:t>
            </a:r>
          </a:p>
          <a:p>
            <a:r>
              <a:rPr lang="en-US" altLang="ja-JP" sz="2000" dirty="0"/>
              <a:t>6. Autonomy; Independence of culture and environment: will; active agents</a:t>
            </a:r>
          </a:p>
          <a:p>
            <a:r>
              <a:rPr lang="en-US" altLang="ja-JP" sz="2000" dirty="0"/>
              <a:t>7. Continued freshness of appreciation</a:t>
            </a:r>
          </a:p>
          <a:p>
            <a:r>
              <a:rPr lang="en-US" altLang="ja-JP" sz="2000" dirty="0"/>
              <a:t>8. The mystic experience: The peak experience</a:t>
            </a:r>
          </a:p>
          <a:p>
            <a:r>
              <a:rPr lang="en-US" altLang="ja-JP" sz="2000" dirty="0"/>
              <a:t>9. </a:t>
            </a:r>
            <a:r>
              <a:rPr lang="en-US" altLang="ja-JP" sz="2000" dirty="0" err="1"/>
              <a:t>Gemeinschaftsgefühl</a:t>
            </a:r>
            <a:endParaRPr lang="en-US" altLang="ja-JP" sz="2000" dirty="0"/>
          </a:p>
          <a:p>
            <a:r>
              <a:rPr lang="en-US" altLang="ja-JP" sz="2000" dirty="0"/>
              <a:t>10. Interpersonal relations</a:t>
            </a:r>
          </a:p>
          <a:p>
            <a:r>
              <a:rPr lang="en-US" altLang="ja-JP" sz="2000" dirty="0"/>
              <a:t>11. The democratic character structure</a:t>
            </a:r>
          </a:p>
          <a:p>
            <a:r>
              <a:rPr lang="en-US" altLang="ja-JP" sz="2000" dirty="0"/>
              <a:t>12. Discrimination between means and ends, between good and evil</a:t>
            </a:r>
          </a:p>
          <a:p>
            <a:r>
              <a:rPr lang="en-US" altLang="ja-JP" sz="2000" dirty="0"/>
              <a:t>13. Philosophical, unhostile sense of humor</a:t>
            </a:r>
          </a:p>
          <a:p>
            <a:r>
              <a:rPr lang="en-US" altLang="ja-JP" sz="2000" dirty="0"/>
              <a:t>14. Creativeness</a:t>
            </a:r>
          </a:p>
          <a:p>
            <a:r>
              <a:rPr lang="en-US" altLang="ja-JP" sz="2000" dirty="0"/>
              <a:t>15. Resistance to enculturation; The transcendence of any particular culture</a:t>
            </a:r>
          </a:p>
        </p:txBody>
      </p:sp>
    </p:spTree>
    <p:extLst>
      <p:ext uri="{BB962C8B-B14F-4D97-AF65-F5344CB8AC3E}">
        <p14:creationId xmlns:p14="http://schemas.microsoft.com/office/powerpoint/2010/main" val="75342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95FCA-3DDF-458E-993D-C32418C3E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9533" y="675502"/>
            <a:ext cx="6647934" cy="6120713"/>
          </a:xfrm>
          <a:noFill/>
        </p:spPr>
        <p:txBody>
          <a:bodyPr/>
          <a:lstStyle/>
          <a:p>
            <a:r>
              <a:rPr lang="ja-JP" altLang="en-US" sz="2200" dirty="0"/>
              <a:t>１）正確に現実を知覚し、未知や曖昧さを好む。</a:t>
            </a:r>
          </a:p>
          <a:p>
            <a:r>
              <a:rPr lang="ja-JP" altLang="en-US" sz="2200" dirty="0"/>
              <a:t>２）自然・環境・他人・自分を受け入れる受容性がある。</a:t>
            </a:r>
          </a:p>
          <a:p>
            <a:r>
              <a:rPr lang="ja-JP" altLang="en-US" sz="2200" dirty="0"/>
              <a:t>３）行動が自発的かつ自然体で気取りや作為がない。</a:t>
            </a:r>
          </a:p>
          <a:p>
            <a:r>
              <a:rPr lang="ja-JP" altLang="en-US" sz="2200" dirty="0"/>
              <a:t>４）普遍的かつ社会的な課題が興味の中心にある。</a:t>
            </a:r>
          </a:p>
          <a:p>
            <a:r>
              <a:rPr lang="ja-JP" altLang="en-US" sz="2200" dirty="0"/>
              <a:t>５）孤独を好みプライバシーへの欲求が強い。</a:t>
            </a:r>
          </a:p>
          <a:p>
            <a:r>
              <a:rPr lang="ja-JP" altLang="en-US" sz="2200" dirty="0"/>
              <a:t>６）物理的・社会的に外部の環境から独立している。</a:t>
            </a:r>
          </a:p>
          <a:p>
            <a:r>
              <a:rPr lang="ja-JP" altLang="en-US" sz="2200" dirty="0"/>
              <a:t>７）認識が絶えず新鮮で様々なことに感動する。</a:t>
            </a:r>
          </a:p>
          <a:p>
            <a:r>
              <a:rPr lang="ja-JP" altLang="en-US" sz="2200" dirty="0"/>
              <a:t>８）神秘的な体験に価値を感じる。</a:t>
            </a:r>
            <a:endParaRPr lang="en-US" altLang="ja-JP" sz="2200" dirty="0"/>
          </a:p>
          <a:p>
            <a:r>
              <a:rPr lang="ja-JP" altLang="en-US" sz="2200" dirty="0"/>
              <a:t>９）人類全体に対して役に立ちたいと考えている。</a:t>
            </a:r>
          </a:p>
          <a:p>
            <a:r>
              <a:rPr lang="en-US" altLang="ja-JP" sz="2200" dirty="0"/>
              <a:t>10</a:t>
            </a:r>
            <a:r>
              <a:rPr lang="ja-JP" altLang="en-US" sz="2200" dirty="0"/>
              <a:t>）少数の人間との深い結びつきを重視する。</a:t>
            </a:r>
          </a:p>
          <a:p>
            <a:r>
              <a:rPr lang="en-US" altLang="ja-JP" sz="2200" dirty="0"/>
              <a:t>11</a:t>
            </a:r>
            <a:r>
              <a:rPr lang="ja-JP" altLang="en-US" sz="2200" dirty="0"/>
              <a:t>）民主的な性格で他者への偏見が薄い。</a:t>
            </a:r>
          </a:p>
          <a:p>
            <a:r>
              <a:rPr lang="en-US" altLang="ja-JP" sz="2200" dirty="0"/>
              <a:t>12</a:t>
            </a:r>
            <a:r>
              <a:rPr lang="ja-JP" altLang="en-US" sz="2200" dirty="0"/>
              <a:t>）手段と目的が明確に区別でき、目的を重視する。</a:t>
            </a:r>
          </a:p>
          <a:p>
            <a:r>
              <a:rPr lang="en-US" altLang="ja-JP" sz="2200" dirty="0"/>
              <a:t>13</a:t>
            </a:r>
            <a:r>
              <a:rPr lang="ja-JP" altLang="en-US" sz="2200" dirty="0"/>
              <a:t>）哲学的で悪意のないユーモアセンスを持つ。</a:t>
            </a:r>
          </a:p>
          <a:p>
            <a:r>
              <a:rPr lang="en-US" altLang="ja-JP" sz="2200" dirty="0"/>
              <a:t>14</a:t>
            </a:r>
            <a:r>
              <a:rPr lang="ja-JP" altLang="en-US" sz="2200" dirty="0"/>
              <a:t>）健康的な子供に近い創造性と独創性を持つ。</a:t>
            </a:r>
          </a:p>
          <a:p>
            <a:r>
              <a:rPr lang="en-US" altLang="ja-JP" sz="2200" dirty="0"/>
              <a:t>15</a:t>
            </a:r>
            <a:r>
              <a:rPr lang="ja-JP" altLang="en-US" sz="2200" dirty="0"/>
              <a:t>）特定の文化に組み込まれることに抵抗する。</a:t>
            </a:r>
          </a:p>
          <a:p>
            <a:endParaRPr kumimoji="1" lang="ja-JP" altLang="en-US" sz="2200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2391993B-A91E-4071-872E-1704DAA8E332}"/>
              </a:ext>
            </a:extLst>
          </p:cNvPr>
          <p:cNvSpPr txBox="1">
            <a:spLocks/>
          </p:cNvSpPr>
          <p:nvPr/>
        </p:nvSpPr>
        <p:spPr bwMode="auto">
          <a:xfrm>
            <a:off x="519495" y="266398"/>
            <a:ext cx="8580664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自己実現の欲求を叶えた人たちに共通する</a:t>
            </a:r>
            <a:r>
              <a:rPr kumimoji="1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15</a:t>
            </a: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個の特徴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61C99B69-8B43-48D9-BA89-C7727A64EFB5}"/>
              </a:ext>
            </a:extLst>
          </p:cNvPr>
          <p:cNvSpPr txBox="1">
            <a:spLocks/>
          </p:cNvSpPr>
          <p:nvPr/>
        </p:nvSpPr>
        <p:spPr bwMode="auto">
          <a:xfrm>
            <a:off x="-59269" y="-16934"/>
            <a:ext cx="1735669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self-actualizer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 Narrow"/>
              <a:ea typeface="ＭＳ Ｐゴシック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266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F95FCA-3DDF-458E-993D-C32418C3E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9533" y="675502"/>
            <a:ext cx="6647934" cy="6120713"/>
          </a:xfrm>
          <a:noFill/>
        </p:spPr>
        <p:txBody>
          <a:bodyPr/>
          <a:lstStyle/>
          <a:p>
            <a:r>
              <a:rPr lang="ja-JP" altLang="en-US" sz="2200" dirty="0"/>
              <a:t>１）正確に現実を知覚し、未知や曖昧さを好む。</a:t>
            </a:r>
          </a:p>
          <a:p>
            <a:r>
              <a:rPr lang="ja-JP" altLang="en-US" sz="2200" dirty="0"/>
              <a:t>２）自然・環境・他人・自分を受け入れる受容性がある。</a:t>
            </a:r>
          </a:p>
          <a:p>
            <a:r>
              <a:rPr lang="ja-JP" altLang="en-US" sz="2200" dirty="0"/>
              <a:t>３）行動が自発的かつ自然体で気取りや作為がない。</a:t>
            </a:r>
          </a:p>
          <a:p>
            <a:r>
              <a:rPr lang="ja-JP" altLang="en-US" sz="2200" dirty="0"/>
              <a:t>４）普遍的かつ社会的な課題が興味の中心にある。</a:t>
            </a:r>
          </a:p>
          <a:p>
            <a:r>
              <a:rPr lang="ja-JP" altLang="en-US" sz="2200" dirty="0"/>
              <a:t>５）孤独を好みプライバシーへの欲求が強い。</a:t>
            </a:r>
          </a:p>
          <a:p>
            <a:r>
              <a:rPr lang="ja-JP" altLang="en-US" sz="2200" dirty="0"/>
              <a:t>６）物理的・社会的に外部の環境から独立している。</a:t>
            </a:r>
          </a:p>
          <a:p>
            <a:r>
              <a:rPr lang="ja-JP" altLang="en-US" sz="2200" dirty="0"/>
              <a:t>７）認識が絶えず新鮮で様々なことに感動する。</a:t>
            </a:r>
          </a:p>
          <a:p>
            <a:r>
              <a:rPr lang="ja-JP" altLang="en-US" sz="2200" dirty="0"/>
              <a:t>８）神秘的な体験に価値を感じる。</a:t>
            </a:r>
            <a:endParaRPr lang="en-US" altLang="ja-JP" sz="2200" dirty="0"/>
          </a:p>
          <a:p>
            <a:r>
              <a:rPr lang="ja-JP" altLang="en-US" sz="2200" dirty="0"/>
              <a:t>９）人類全体に対して役に立ちたいと考えている。</a:t>
            </a:r>
          </a:p>
          <a:p>
            <a:r>
              <a:rPr lang="en-US" altLang="ja-JP" sz="2200" dirty="0"/>
              <a:t>10</a:t>
            </a:r>
            <a:r>
              <a:rPr lang="ja-JP" altLang="en-US" sz="2200" dirty="0"/>
              <a:t>）少数の人間との深い結びつきを重視する。</a:t>
            </a:r>
          </a:p>
          <a:p>
            <a:r>
              <a:rPr lang="en-US" altLang="ja-JP" sz="2200" dirty="0"/>
              <a:t>11</a:t>
            </a:r>
            <a:r>
              <a:rPr lang="ja-JP" altLang="en-US" sz="2200" dirty="0"/>
              <a:t>）民主的な性格で他者への偏見が薄い。</a:t>
            </a:r>
          </a:p>
          <a:p>
            <a:r>
              <a:rPr lang="en-US" altLang="ja-JP" sz="2200" dirty="0"/>
              <a:t>12</a:t>
            </a:r>
            <a:r>
              <a:rPr lang="ja-JP" altLang="en-US" sz="2200" dirty="0"/>
              <a:t>）手段と目的が明確に区別でき、目的を重視する。</a:t>
            </a:r>
          </a:p>
          <a:p>
            <a:r>
              <a:rPr lang="en-US" altLang="ja-JP" sz="2200" dirty="0"/>
              <a:t>13</a:t>
            </a:r>
            <a:r>
              <a:rPr lang="ja-JP" altLang="en-US" sz="2200" dirty="0"/>
              <a:t>）哲学的で悪意のないユーモアセンスを持つ。</a:t>
            </a:r>
          </a:p>
          <a:p>
            <a:r>
              <a:rPr lang="en-US" altLang="ja-JP" sz="2200" dirty="0"/>
              <a:t>14</a:t>
            </a:r>
            <a:r>
              <a:rPr lang="ja-JP" altLang="en-US" sz="2200" dirty="0"/>
              <a:t>）健康的な子供に近い創造性と独創性を持つ。</a:t>
            </a:r>
          </a:p>
          <a:p>
            <a:r>
              <a:rPr lang="en-US" altLang="ja-JP" sz="2200" dirty="0"/>
              <a:t>15</a:t>
            </a:r>
            <a:r>
              <a:rPr lang="ja-JP" altLang="en-US" sz="2200" dirty="0"/>
              <a:t>）特定の文化に組み込まれることに抵抗する。</a:t>
            </a:r>
          </a:p>
          <a:p>
            <a:endParaRPr kumimoji="1" lang="ja-JP" altLang="en-US" sz="22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0F22F68-BFBA-44D4-B0DC-5A17FDC6BEE1}"/>
              </a:ext>
            </a:extLst>
          </p:cNvPr>
          <p:cNvSpPr txBox="1">
            <a:spLocks/>
          </p:cNvSpPr>
          <p:nvPr/>
        </p:nvSpPr>
        <p:spPr bwMode="auto">
          <a:xfrm>
            <a:off x="518162" y="267142"/>
            <a:ext cx="8580664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sng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自己実現の欲求を叶えた</a:t>
            </a: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人たちに共通する</a:t>
            </a:r>
            <a:r>
              <a:rPr kumimoji="1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15</a:t>
            </a: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個の特徴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2DBBB10B-3049-4576-9070-99F464CAE1B4}"/>
              </a:ext>
            </a:extLst>
          </p:cNvPr>
          <p:cNvSpPr txBox="1">
            <a:spLocks/>
          </p:cNvSpPr>
          <p:nvPr/>
        </p:nvSpPr>
        <p:spPr bwMode="auto">
          <a:xfrm>
            <a:off x="-59269" y="-16934"/>
            <a:ext cx="1735669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self-actualizer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 Narrow"/>
              <a:ea typeface="ＭＳ Ｐゴシック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087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ローチャート: 抜出し 10"/>
          <p:cNvSpPr/>
          <p:nvPr/>
        </p:nvSpPr>
        <p:spPr bwMode="auto">
          <a:xfrm>
            <a:off x="4662187" y="509631"/>
            <a:ext cx="3306937" cy="2857519"/>
          </a:xfrm>
          <a:prstGeom prst="flowChartExtract">
            <a:avLst/>
          </a:prstGeom>
          <a:gradFill flip="none" rotWithShape="1">
            <a:gsLst>
              <a:gs pos="0">
                <a:srgbClr val="D6D4F9"/>
              </a:gs>
              <a:gs pos="35000">
                <a:srgbClr val="DFDFFB"/>
              </a:gs>
              <a:gs pos="100000">
                <a:srgbClr val="918FE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874544" y="2855096"/>
            <a:ext cx="2876988" cy="382478"/>
          </a:xfrm>
          <a:noFill/>
        </p:spPr>
        <p:txBody>
          <a:bodyPr lIns="0" anchor="ctr" anchorCtr="0">
            <a:spAutoFit/>
          </a:bodyPr>
          <a:lstStyle/>
          <a:p>
            <a:pPr algn="ctr">
              <a:lnSpc>
                <a:spcPts val="2200"/>
              </a:lnSpc>
            </a:pPr>
            <a:r>
              <a:rPr kumimoji="1"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自己実現の欲求</a:t>
            </a:r>
          </a:p>
        </p:txBody>
      </p:sp>
      <p:sp>
        <p:nvSpPr>
          <p:cNvPr id="3" name="フローチャート: 手作業 2"/>
          <p:cNvSpPr/>
          <p:nvPr/>
        </p:nvSpPr>
        <p:spPr bwMode="auto">
          <a:xfrm flipV="1">
            <a:off x="2666058" y="6078286"/>
            <a:ext cx="7293960" cy="73860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97 w 10000"/>
              <a:gd name="connsiteY2" fmla="*/ 9964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14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3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9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0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10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62"/>
              <a:gd name="connsiteY0" fmla="*/ 0 h 10142"/>
              <a:gd name="connsiteX1" fmla="*/ 10062 w 10062"/>
              <a:gd name="connsiteY1" fmla="*/ 0 h 10142"/>
              <a:gd name="connsiteX2" fmla="*/ 9403 w 10062"/>
              <a:gd name="connsiteY2" fmla="*/ 10142 h 10142"/>
              <a:gd name="connsiteX3" fmla="*/ 567 w 10062"/>
              <a:gd name="connsiteY3" fmla="*/ 10053 h 10142"/>
              <a:gd name="connsiteX4" fmla="*/ 0 w 10062"/>
              <a:gd name="connsiteY4" fmla="*/ 0 h 10142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6" h="10337">
                <a:moveTo>
                  <a:pt x="0" y="157"/>
                </a:moveTo>
                <a:lnTo>
                  <a:pt x="10016" y="0"/>
                </a:lnTo>
                <a:cubicBezTo>
                  <a:pt x="9475" y="9396"/>
                  <a:pt x="9916" y="1597"/>
                  <a:pt x="9429" y="10337"/>
                </a:cubicBezTo>
                <a:lnTo>
                  <a:pt x="581" y="10210"/>
                </a:lnTo>
                <a:cubicBezTo>
                  <a:pt x="132" y="2268"/>
                  <a:pt x="460" y="8086"/>
                  <a:pt x="0" y="157"/>
                </a:cubicBezTo>
                <a:close/>
              </a:path>
            </a:pathLst>
          </a:custGeom>
          <a:solidFill>
            <a:srgbClr val="FB656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S白洲太楷書体" panose="03000A00000000000000" pitchFamily="66" charset="-128"/>
              <a:ea typeface="HGS白洲太楷書体" panose="03000A00000000000000" pitchFamily="66" charset="-128"/>
              <a:cs typeface="+mn-cs"/>
            </a:endParaRPr>
          </a:p>
        </p:txBody>
      </p:sp>
      <p:sp>
        <p:nvSpPr>
          <p:cNvPr id="10" name="フローチャート: 手作業 2"/>
          <p:cNvSpPr/>
          <p:nvPr/>
        </p:nvSpPr>
        <p:spPr bwMode="auto">
          <a:xfrm flipV="1">
            <a:off x="3114429" y="5297481"/>
            <a:ext cx="6378147" cy="74437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62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762 w 10000"/>
              <a:gd name="connsiteY2" fmla="*/ 9961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41"/>
              <a:gd name="connsiteX1" fmla="*/ 10000 w 10000"/>
              <a:gd name="connsiteY1" fmla="*/ 0 h 10041"/>
              <a:gd name="connsiteX2" fmla="*/ 8746 w 10000"/>
              <a:gd name="connsiteY2" fmla="*/ 10041 h 10041"/>
              <a:gd name="connsiteX3" fmla="*/ 1257 w 10000"/>
              <a:gd name="connsiteY3" fmla="*/ 10039 h 10041"/>
              <a:gd name="connsiteX4" fmla="*/ 0 w 10000"/>
              <a:gd name="connsiteY4" fmla="*/ 0 h 10041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9362 w 10000"/>
              <a:gd name="connsiteY2" fmla="*/ 9903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9903"/>
              <a:gd name="connsiteX1" fmla="*/ 10000 w 10000"/>
              <a:gd name="connsiteY1" fmla="*/ 0 h 9903"/>
              <a:gd name="connsiteX2" fmla="*/ 9362 w 10000"/>
              <a:gd name="connsiteY2" fmla="*/ 9903 h 9903"/>
              <a:gd name="connsiteX3" fmla="*/ 601 w 10000"/>
              <a:gd name="connsiteY3" fmla="*/ 9901 h 9903"/>
              <a:gd name="connsiteX4" fmla="*/ 0 w 10000"/>
              <a:gd name="connsiteY4" fmla="*/ 0 h 9903"/>
              <a:gd name="connsiteX0" fmla="*/ 0 w 10063"/>
              <a:gd name="connsiteY0" fmla="*/ 0 h 10280"/>
              <a:gd name="connsiteX1" fmla="*/ 10063 w 10063"/>
              <a:gd name="connsiteY1" fmla="*/ 280 h 10280"/>
              <a:gd name="connsiteX2" fmla="*/ 9425 w 10063"/>
              <a:gd name="connsiteY2" fmla="*/ 10280 h 10280"/>
              <a:gd name="connsiteX3" fmla="*/ 664 w 10063"/>
              <a:gd name="connsiteY3" fmla="*/ 10278 h 10280"/>
              <a:gd name="connsiteX4" fmla="*/ 0 w 10063"/>
              <a:gd name="connsiteY4" fmla="*/ 0 h 10280"/>
              <a:gd name="connsiteX0" fmla="*/ 0 w 10063"/>
              <a:gd name="connsiteY0" fmla="*/ 0 h 10355"/>
              <a:gd name="connsiteX1" fmla="*/ 10063 w 10063"/>
              <a:gd name="connsiteY1" fmla="*/ 280 h 10355"/>
              <a:gd name="connsiteX2" fmla="*/ 9387 w 10063"/>
              <a:gd name="connsiteY2" fmla="*/ 10355 h 10355"/>
              <a:gd name="connsiteX3" fmla="*/ 664 w 10063"/>
              <a:gd name="connsiteY3" fmla="*/ 10278 h 10355"/>
              <a:gd name="connsiteX4" fmla="*/ 0 w 1006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3" h="10355">
                <a:moveTo>
                  <a:pt x="0" y="0"/>
                </a:moveTo>
                <a:lnTo>
                  <a:pt x="10033" y="318"/>
                </a:lnTo>
                <a:cubicBezTo>
                  <a:pt x="9560" y="7690"/>
                  <a:pt x="9801" y="4116"/>
                  <a:pt x="9387" y="10355"/>
                </a:cubicBezTo>
                <a:lnTo>
                  <a:pt x="664" y="10278"/>
                </a:lnTo>
                <a:cubicBezTo>
                  <a:pt x="464" y="6946"/>
                  <a:pt x="200" y="3332"/>
                  <a:pt x="0" y="0"/>
                </a:cubicBezTo>
                <a:close/>
              </a:path>
            </a:pathLst>
          </a:custGeom>
          <a:solidFill>
            <a:srgbClr val="FEB46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2" name="フローチャート: 手作業 2"/>
          <p:cNvSpPr/>
          <p:nvPr/>
        </p:nvSpPr>
        <p:spPr bwMode="auto">
          <a:xfrm flipV="1">
            <a:off x="3565891" y="4444046"/>
            <a:ext cx="5492980" cy="81700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45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80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1671 w 10000"/>
              <a:gd name="connsiteY3" fmla="*/ 10017 h 10043"/>
              <a:gd name="connsiteX4" fmla="*/ 0 w 10000"/>
              <a:gd name="connsiteY4" fmla="*/ 0 h 10043"/>
              <a:gd name="connsiteX0" fmla="*/ 0 w 10000"/>
              <a:gd name="connsiteY0" fmla="*/ 0 h 10073"/>
              <a:gd name="connsiteX1" fmla="*/ 10000 w 10000"/>
              <a:gd name="connsiteY1" fmla="*/ 0 h 10073"/>
              <a:gd name="connsiteX2" fmla="*/ 9085 w 10000"/>
              <a:gd name="connsiteY2" fmla="*/ 10043 h 10073"/>
              <a:gd name="connsiteX3" fmla="*/ 875 w 10000"/>
              <a:gd name="connsiteY3" fmla="*/ 10073 h 10073"/>
              <a:gd name="connsiteX4" fmla="*/ 0 w 10000"/>
              <a:gd name="connsiteY4" fmla="*/ 0 h 1007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48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43">
                <a:moveTo>
                  <a:pt x="0" y="0"/>
                </a:moveTo>
                <a:lnTo>
                  <a:pt x="10000" y="0"/>
                </a:lnTo>
                <a:cubicBezTo>
                  <a:pt x="9456" y="6383"/>
                  <a:pt x="9653" y="4060"/>
                  <a:pt x="9139" y="10043"/>
                </a:cubicBezTo>
                <a:lnTo>
                  <a:pt x="857" y="10043"/>
                </a:lnTo>
                <a:cubicBezTo>
                  <a:pt x="565" y="6685"/>
                  <a:pt x="292" y="3358"/>
                  <a:pt x="0" y="0"/>
                </a:cubicBezTo>
                <a:close/>
              </a:path>
            </a:pathLst>
          </a:custGeom>
          <a:solidFill>
            <a:srgbClr val="FEFD6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9" name="コンテンツ プレースホルダー 4"/>
          <p:cNvSpPr txBox="1">
            <a:spLocks/>
          </p:cNvSpPr>
          <p:nvPr/>
        </p:nvSpPr>
        <p:spPr bwMode="auto">
          <a:xfrm>
            <a:off x="4945038" y="6185658"/>
            <a:ext cx="27360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生理的欲求</a:t>
            </a:r>
          </a:p>
        </p:txBody>
      </p:sp>
      <p:sp>
        <p:nvSpPr>
          <p:cNvPr id="13" name="フローチャート: 手作業 2"/>
          <p:cNvSpPr/>
          <p:nvPr/>
        </p:nvSpPr>
        <p:spPr bwMode="auto">
          <a:xfrm flipV="1">
            <a:off x="4060877" y="3403580"/>
            <a:ext cx="4501617" cy="100403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944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500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28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56"/>
              <a:gd name="connsiteX1" fmla="*/ 10000 w 10000"/>
              <a:gd name="connsiteY1" fmla="*/ 0 h 10056"/>
              <a:gd name="connsiteX2" fmla="*/ 7500 w 10000"/>
              <a:gd name="connsiteY2" fmla="*/ 10031 h 10056"/>
              <a:gd name="connsiteX3" fmla="*/ 2477 w 10000"/>
              <a:gd name="connsiteY3" fmla="*/ 10056 h 10056"/>
              <a:gd name="connsiteX4" fmla="*/ 0 w 10000"/>
              <a:gd name="connsiteY4" fmla="*/ 0 h 10056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493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2493 w 10000"/>
              <a:gd name="connsiteY3" fmla="*/ 10017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60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71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02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9994"/>
              <a:gd name="connsiteY0" fmla="*/ 0 h 10282"/>
              <a:gd name="connsiteX1" fmla="*/ 9994 w 9994"/>
              <a:gd name="connsiteY1" fmla="*/ 0 h 10282"/>
              <a:gd name="connsiteX2" fmla="*/ 8702 w 9994"/>
              <a:gd name="connsiteY2" fmla="*/ 10282 h 10282"/>
              <a:gd name="connsiteX3" fmla="*/ 1287 w 9994"/>
              <a:gd name="connsiteY3" fmla="*/ 10184 h 10282"/>
              <a:gd name="connsiteX4" fmla="*/ 0 w 9994"/>
              <a:gd name="connsiteY4" fmla="*/ 0 h 10282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707 w 10000"/>
              <a:gd name="connsiteY2" fmla="*/ 10000 h 10000"/>
              <a:gd name="connsiteX3" fmla="*/ 1288 w 10000"/>
              <a:gd name="connsiteY3" fmla="*/ 9905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cubicBezTo>
                  <a:pt x="9207" y="6035"/>
                  <a:pt x="9138" y="6667"/>
                  <a:pt x="8707" y="10000"/>
                </a:cubicBezTo>
                <a:lnTo>
                  <a:pt x="1288" y="9905"/>
                </a:lnTo>
                <a:lnTo>
                  <a:pt x="0" y="0"/>
                </a:lnTo>
                <a:close/>
              </a:path>
            </a:pathLst>
          </a:custGeom>
          <a:solidFill>
            <a:srgbClr val="82FE78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8" name="コンテンツ プレースホルダー 4"/>
          <p:cNvSpPr txBox="1">
            <a:spLocks/>
          </p:cNvSpPr>
          <p:nvPr/>
        </p:nvSpPr>
        <p:spPr bwMode="auto">
          <a:xfrm>
            <a:off x="4935502" y="5407737"/>
            <a:ext cx="27360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安全の欲求</a:t>
            </a:r>
          </a:p>
        </p:txBody>
      </p:sp>
      <p:sp>
        <p:nvSpPr>
          <p:cNvPr id="7" name="コンテンツ プレースホルダー 4"/>
          <p:cNvSpPr txBox="1">
            <a:spLocks/>
          </p:cNvSpPr>
          <p:nvPr/>
        </p:nvSpPr>
        <p:spPr bwMode="auto">
          <a:xfrm>
            <a:off x="4489646" y="4596144"/>
            <a:ext cx="3627712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所属の欲求</a:t>
            </a:r>
          </a:p>
        </p:txBody>
      </p:sp>
      <p:sp>
        <p:nvSpPr>
          <p:cNvPr id="6" name="コンテンツ プレースホルダー 4"/>
          <p:cNvSpPr txBox="1">
            <a:spLocks/>
          </p:cNvSpPr>
          <p:nvPr/>
        </p:nvSpPr>
        <p:spPr bwMode="auto">
          <a:xfrm>
            <a:off x="5195093" y="3643667"/>
            <a:ext cx="2233184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承認の欲求</a:t>
            </a: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ECBB277A-3395-4D36-BFF2-6C7265118319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5356792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マズローの欲求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5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段階説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DC433235-FC97-4434-8C21-4F949AE16D8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1481" y="0"/>
            <a:ext cx="2105519" cy="304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02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build="p"/>
      <p:bldP spid="3" grpId="0" animBg="1"/>
      <p:bldP spid="10" grpId="0" animBg="1"/>
      <p:bldP spid="12" grpId="0" animBg="1"/>
      <p:bldP spid="9" grpId="0"/>
      <p:bldP spid="13" grpId="0" animBg="1"/>
      <p:bldP spid="8" grpId="0"/>
      <p:bldP spid="7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ローチャート: 抜出し 10"/>
          <p:cNvSpPr/>
          <p:nvPr/>
        </p:nvSpPr>
        <p:spPr bwMode="auto">
          <a:xfrm>
            <a:off x="4662187" y="509631"/>
            <a:ext cx="3306937" cy="2857519"/>
          </a:xfrm>
          <a:prstGeom prst="flowChartExtract">
            <a:avLst/>
          </a:prstGeom>
          <a:gradFill flip="none" rotWithShape="1">
            <a:gsLst>
              <a:gs pos="0">
                <a:srgbClr val="D6D4F9"/>
              </a:gs>
              <a:gs pos="35000">
                <a:srgbClr val="DFDFFB"/>
              </a:gs>
              <a:gs pos="100000">
                <a:srgbClr val="918FE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874544" y="2855096"/>
            <a:ext cx="2876988" cy="382478"/>
          </a:xfrm>
          <a:noFill/>
        </p:spPr>
        <p:txBody>
          <a:bodyPr lIns="0" anchor="ctr" anchorCtr="0">
            <a:spAutoFit/>
          </a:bodyPr>
          <a:lstStyle/>
          <a:p>
            <a:pPr algn="ctr">
              <a:lnSpc>
                <a:spcPts val="2200"/>
              </a:lnSpc>
            </a:pPr>
            <a:r>
              <a:rPr kumimoji="1"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自己実現の欲求</a:t>
            </a:r>
          </a:p>
        </p:txBody>
      </p:sp>
      <p:sp>
        <p:nvSpPr>
          <p:cNvPr id="3" name="フローチャート: 手作業 2"/>
          <p:cNvSpPr/>
          <p:nvPr/>
        </p:nvSpPr>
        <p:spPr bwMode="auto">
          <a:xfrm flipV="1">
            <a:off x="2666058" y="6078286"/>
            <a:ext cx="7293960" cy="73860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97 w 10000"/>
              <a:gd name="connsiteY2" fmla="*/ 9964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14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3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9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0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10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62"/>
              <a:gd name="connsiteY0" fmla="*/ 0 h 10142"/>
              <a:gd name="connsiteX1" fmla="*/ 10062 w 10062"/>
              <a:gd name="connsiteY1" fmla="*/ 0 h 10142"/>
              <a:gd name="connsiteX2" fmla="*/ 9403 w 10062"/>
              <a:gd name="connsiteY2" fmla="*/ 10142 h 10142"/>
              <a:gd name="connsiteX3" fmla="*/ 567 w 10062"/>
              <a:gd name="connsiteY3" fmla="*/ 10053 h 10142"/>
              <a:gd name="connsiteX4" fmla="*/ 0 w 10062"/>
              <a:gd name="connsiteY4" fmla="*/ 0 h 10142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6" h="10337">
                <a:moveTo>
                  <a:pt x="0" y="157"/>
                </a:moveTo>
                <a:lnTo>
                  <a:pt x="10016" y="0"/>
                </a:lnTo>
                <a:cubicBezTo>
                  <a:pt x="9475" y="9396"/>
                  <a:pt x="9916" y="1597"/>
                  <a:pt x="9429" y="10337"/>
                </a:cubicBezTo>
                <a:lnTo>
                  <a:pt x="581" y="10210"/>
                </a:lnTo>
                <a:cubicBezTo>
                  <a:pt x="132" y="2268"/>
                  <a:pt x="460" y="8086"/>
                  <a:pt x="0" y="157"/>
                </a:cubicBezTo>
                <a:close/>
              </a:path>
            </a:pathLst>
          </a:custGeom>
          <a:solidFill>
            <a:srgbClr val="FB656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S白洲太楷書体" panose="03000A00000000000000" pitchFamily="66" charset="-128"/>
              <a:ea typeface="HGS白洲太楷書体" panose="03000A00000000000000" pitchFamily="66" charset="-128"/>
              <a:cs typeface="+mn-cs"/>
            </a:endParaRPr>
          </a:p>
        </p:txBody>
      </p:sp>
      <p:sp>
        <p:nvSpPr>
          <p:cNvPr id="10" name="フローチャート: 手作業 2"/>
          <p:cNvSpPr/>
          <p:nvPr/>
        </p:nvSpPr>
        <p:spPr bwMode="auto">
          <a:xfrm flipV="1">
            <a:off x="3114429" y="5297481"/>
            <a:ext cx="6378147" cy="74437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62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762 w 10000"/>
              <a:gd name="connsiteY2" fmla="*/ 9961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41"/>
              <a:gd name="connsiteX1" fmla="*/ 10000 w 10000"/>
              <a:gd name="connsiteY1" fmla="*/ 0 h 10041"/>
              <a:gd name="connsiteX2" fmla="*/ 8746 w 10000"/>
              <a:gd name="connsiteY2" fmla="*/ 10041 h 10041"/>
              <a:gd name="connsiteX3" fmla="*/ 1257 w 10000"/>
              <a:gd name="connsiteY3" fmla="*/ 10039 h 10041"/>
              <a:gd name="connsiteX4" fmla="*/ 0 w 10000"/>
              <a:gd name="connsiteY4" fmla="*/ 0 h 10041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9362 w 10000"/>
              <a:gd name="connsiteY2" fmla="*/ 9903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9903"/>
              <a:gd name="connsiteX1" fmla="*/ 10000 w 10000"/>
              <a:gd name="connsiteY1" fmla="*/ 0 h 9903"/>
              <a:gd name="connsiteX2" fmla="*/ 9362 w 10000"/>
              <a:gd name="connsiteY2" fmla="*/ 9903 h 9903"/>
              <a:gd name="connsiteX3" fmla="*/ 601 w 10000"/>
              <a:gd name="connsiteY3" fmla="*/ 9901 h 9903"/>
              <a:gd name="connsiteX4" fmla="*/ 0 w 10000"/>
              <a:gd name="connsiteY4" fmla="*/ 0 h 9903"/>
              <a:gd name="connsiteX0" fmla="*/ 0 w 10063"/>
              <a:gd name="connsiteY0" fmla="*/ 0 h 10280"/>
              <a:gd name="connsiteX1" fmla="*/ 10063 w 10063"/>
              <a:gd name="connsiteY1" fmla="*/ 280 h 10280"/>
              <a:gd name="connsiteX2" fmla="*/ 9425 w 10063"/>
              <a:gd name="connsiteY2" fmla="*/ 10280 h 10280"/>
              <a:gd name="connsiteX3" fmla="*/ 664 w 10063"/>
              <a:gd name="connsiteY3" fmla="*/ 10278 h 10280"/>
              <a:gd name="connsiteX4" fmla="*/ 0 w 10063"/>
              <a:gd name="connsiteY4" fmla="*/ 0 h 10280"/>
              <a:gd name="connsiteX0" fmla="*/ 0 w 10063"/>
              <a:gd name="connsiteY0" fmla="*/ 0 h 10355"/>
              <a:gd name="connsiteX1" fmla="*/ 10063 w 10063"/>
              <a:gd name="connsiteY1" fmla="*/ 280 h 10355"/>
              <a:gd name="connsiteX2" fmla="*/ 9387 w 10063"/>
              <a:gd name="connsiteY2" fmla="*/ 10355 h 10355"/>
              <a:gd name="connsiteX3" fmla="*/ 664 w 10063"/>
              <a:gd name="connsiteY3" fmla="*/ 10278 h 10355"/>
              <a:gd name="connsiteX4" fmla="*/ 0 w 1006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3" h="10355">
                <a:moveTo>
                  <a:pt x="0" y="0"/>
                </a:moveTo>
                <a:lnTo>
                  <a:pt x="10033" y="318"/>
                </a:lnTo>
                <a:cubicBezTo>
                  <a:pt x="9560" y="7690"/>
                  <a:pt x="9801" y="4116"/>
                  <a:pt x="9387" y="10355"/>
                </a:cubicBezTo>
                <a:lnTo>
                  <a:pt x="664" y="10278"/>
                </a:lnTo>
                <a:cubicBezTo>
                  <a:pt x="464" y="6946"/>
                  <a:pt x="200" y="3332"/>
                  <a:pt x="0" y="0"/>
                </a:cubicBezTo>
                <a:close/>
              </a:path>
            </a:pathLst>
          </a:custGeom>
          <a:solidFill>
            <a:srgbClr val="FEB46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2" name="フローチャート: 手作業 2"/>
          <p:cNvSpPr/>
          <p:nvPr/>
        </p:nvSpPr>
        <p:spPr bwMode="auto">
          <a:xfrm flipV="1">
            <a:off x="3565891" y="4444046"/>
            <a:ext cx="5492980" cy="81700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45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80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1671 w 10000"/>
              <a:gd name="connsiteY3" fmla="*/ 10017 h 10043"/>
              <a:gd name="connsiteX4" fmla="*/ 0 w 10000"/>
              <a:gd name="connsiteY4" fmla="*/ 0 h 10043"/>
              <a:gd name="connsiteX0" fmla="*/ 0 w 10000"/>
              <a:gd name="connsiteY0" fmla="*/ 0 h 10073"/>
              <a:gd name="connsiteX1" fmla="*/ 10000 w 10000"/>
              <a:gd name="connsiteY1" fmla="*/ 0 h 10073"/>
              <a:gd name="connsiteX2" fmla="*/ 9085 w 10000"/>
              <a:gd name="connsiteY2" fmla="*/ 10043 h 10073"/>
              <a:gd name="connsiteX3" fmla="*/ 875 w 10000"/>
              <a:gd name="connsiteY3" fmla="*/ 10073 h 10073"/>
              <a:gd name="connsiteX4" fmla="*/ 0 w 10000"/>
              <a:gd name="connsiteY4" fmla="*/ 0 h 1007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48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43">
                <a:moveTo>
                  <a:pt x="0" y="0"/>
                </a:moveTo>
                <a:lnTo>
                  <a:pt x="10000" y="0"/>
                </a:lnTo>
                <a:cubicBezTo>
                  <a:pt x="9456" y="6383"/>
                  <a:pt x="9653" y="4060"/>
                  <a:pt x="9139" y="10043"/>
                </a:cubicBezTo>
                <a:lnTo>
                  <a:pt x="857" y="10043"/>
                </a:lnTo>
                <a:cubicBezTo>
                  <a:pt x="565" y="6685"/>
                  <a:pt x="292" y="3358"/>
                  <a:pt x="0" y="0"/>
                </a:cubicBezTo>
                <a:close/>
              </a:path>
            </a:pathLst>
          </a:custGeom>
          <a:solidFill>
            <a:srgbClr val="FEFD6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9" name="コンテンツ プレースホルダー 4"/>
          <p:cNvSpPr txBox="1">
            <a:spLocks/>
          </p:cNvSpPr>
          <p:nvPr/>
        </p:nvSpPr>
        <p:spPr bwMode="auto">
          <a:xfrm>
            <a:off x="4945038" y="6185658"/>
            <a:ext cx="27360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生理的欲求</a:t>
            </a:r>
          </a:p>
        </p:txBody>
      </p:sp>
      <p:sp>
        <p:nvSpPr>
          <p:cNvPr id="13" name="フローチャート: 手作業 2"/>
          <p:cNvSpPr/>
          <p:nvPr/>
        </p:nvSpPr>
        <p:spPr bwMode="auto">
          <a:xfrm flipV="1">
            <a:off x="4060877" y="3403580"/>
            <a:ext cx="4501617" cy="100403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944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500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28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56"/>
              <a:gd name="connsiteX1" fmla="*/ 10000 w 10000"/>
              <a:gd name="connsiteY1" fmla="*/ 0 h 10056"/>
              <a:gd name="connsiteX2" fmla="*/ 7500 w 10000"/>
              <a:gd name="connsiteY2" fmla="*/ 10031 h 10056"/>
              <a:gd name="connsiteX3" fmla="*/ 2477 w 10000"/>
              <a:gd name="connsiteY3" fmla="*/ 10056 h 10056"/>
              <a:gd name="connsiteX4" fmla="*/ 0 w 10000"/>
              <a:gd name="connsiteY4" fmla="*/ 0 h 10056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493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2493 w 10000"/>
              <a:gd name="connsiteY3" fmla="*/ 10017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60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71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02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9994"/>
              <a:gd name="connsiteY0" fmla="*/ 0 h 10282"/>
              <a:gd name="connsiteX1" fmla="*/ 9994 w 9994"/>
              <a:gd name="connsiteY1" fmla="*/ 0 h 10282"/>
              <a:gd name="connsiteX2" fmla="*/ 8702 w 9994"/>
              <a:gd name="connsiteY2" fmla="*/ 10282 h 10282"/>
              <a:gd name="connsiteX3" fmla="*/ 1287 w 9994"/>
              <a:gd name="connsiteY3" fmla="*/ 10184 h 10282"/>
              <a:gd name="connsiteX4" fmla="*/ 0 w 9994"/>
              <a:gd name="connsiteY4" fmla="*/ 0 h 10282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707 w 10000"/>
              <a:gd name="connsiteY2" fmla="*/ 10000 h 10000"/>
              <a:gd name="connsiteX3" fmla="*/ 1288 w 10000"/>
              <a:gd name="connsiteY3" fmla="*/ 9905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cubicBezTo>
                  <a:pt x="9207" y="6035"/>
                  <a:pt x="9138" y="6667"/>
                  <a:pt x="8707" y="10000"/>
                </a:cubicBezTo>
                <a:lnTo>
                  <a:pt x="1288" y="9905"/>
                </a:lnTo>
                <a:lnTo>
                  <a:pt x="0" y="0"/>
                </a:lnTo>
                <a:close/>
              </a:path>
            </a:pathLst>
          </a:custGeom>
          <a:solidFill>
            <a:srgbClr val="82FE78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8" name="コンテンツ プレースホルダー 4"/>
          <p:cNvSpPr txBox="1">
            <a:spLocks/>
          </p:cNvSpPr>
          <p:nvPr/>
        </p:nvSpPr>
        <p:spPr bwMode="auto">
          <a:xfrm>
            <a:off x="4935502" y="5407737"/>
            <a:ext cx="27360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安全の欲求</a:t>
            </a:r>
          </a:p>
        </p:txBody>
      </p:sp>
      <p:sp>
        <p:nvSpPr>
          <p:cNvPr id="7" name="コンテンツ プレースホルダー 4"/>
          <p:cNvSpPr txBox="1">
            <a:spLocks/>
          </p:cNvSpPr>
          <p:nvPr/>
        </p:nvSpPr>
        <p:spPr bwMode="auto">
          <a:xfrm>
            <a:off x="4489646" y="4596144"/>
            <a:ext cx="3627712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所属の欲求</a:t>
            </a:r>
          </a:p>
        </p:txBody>
      </p:sp>
      <p:sp>
        <p:nvSpPr>
          <p:cNvPr id="6" name="コンテンツ プレースホルダー 4"/>
          <p:cNvSpPr txBox="1">
            <a:spLocks/>
          </p:cNvSpPr>
          <p:nvPr/>
        </p:nvSpPr>
        <p:spPr bwMode="auto">
          <a:xfrm>
            <a:off x="5195093" y="3643667"/>
            <a:ext cx="2233184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承認の欲求</a:t>
            </a: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ECBB277A-3395-4D36-BFF2-6C7265118319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5356792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マズローの欲求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5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段階説</a:t>
            </a:r>
          </a:p>
        </p:txBody>
      </p:sp>
      <p:sp>
        <p:nvSpPr>
          <p:cNvPr id="15" name="タイトル 3">
            <a:extLst>
              <a:ext uri="{FF2B5EF4-FFF2-40B4-BE49-F238E27FC236}">
                <a16:creationId xmlns:a16="http://schemas.microsoft.com/office/drawing/2014/main" id="{3A357D75-F609-47C5-9E43-D3BE9463BF22}"/>
              </a:ext>
            </a:extLst>
          </p:cNvPr>
          <p:cNvSpPr txBox="1">
            <a:spLocks/>
          </p:cNvSpPr>
          <p:nvPr/>
        </p:nvSpPr>
        <p:spPr bwMode="auto">
          <a:xfrm>
            <a:off x="0" y="569503"/>
            <a:ext cx="5436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Maslow's hierarchy of 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needs</a:t>
            </a:r>
            <a:endParaRPr kumimoji="1" lang="ja-JP" altLang="en-US" sz="4000" b="0" i="0" u="none" strike="noStrike" kern="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Arial Narrow"/>
              <a:ea typeface="ＭＳ Ｐゴシック"/>
              <a:cs typeface="+mj-cs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4B705FF-A567-420B-AD9B-3924F0400D07}"/>
              </a:ext>
            </a:extLst>
          </p:cNvPr>
          <p:cNvCxnSpPr/>
          <p:nvPr/>
        </p:nvCxnSpPr>
        <p:spPr bwMode="auto">
          <a:xfrm>
            <a:off x="6770451" y="2986391"/>
            <a:ext cx="787940" cy="0"/>
          </a:xfrm>
          <a:prstGeom prst="line">
            <a:avLst/>
          </a:prstGeom>
          <a:noFill/>
          <a:ln w="76200" cap="flat" cmpd="sng" algn="ctr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E8B792EF-D14F-4C6B-9CB7-165F1B2B7BFB}"/>
              </a:ext>
            </a:extLst>
          </p:cNvPr>
          <p:cNvCxnSpPr/>
          <p:nvPr/>
        </p:nvCxnSpPr>
        <p:spPr bwMode="auto">
          <a:xfrm>
            <a:off x="6439711" y="3919627"/>
            <a:ext cx="787940" cy="0"/>
          </a:xfrm>
          <a:prstGeom prst="line">
            <a:avLst/>
          </a:prstGeom>
          <a:noFill/>
          <a:ln w="76200" cap="flat" cmpd="sng" algn="ctr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4484A25-8DC1-4DD0-BCAE-7D56ED91962C}"/>
              </a:ext>
            </a:extLst>
          </p:cNvPr>
          <p:cNvCxnSpPr/>
          <p:nvPr/>
        </p:nvCxnSpPr>
        <p:spPr bwMode="auto">
          <a:xfrm>
            <a:off x="6439711" y="4893959"/>
            <a:ext cx="787940" cy="0"/>
          </a:xfrm>
          <a:prstGeom prst="line">
            <a:avLst/>
          </a:prstGeom>
          <a:noFill/>
          <a:ln w="76200" cap="flat" cmpd="sng" algn="ctr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2385848D-4E49-4D55-8E72-3EDE66295E66}"/>
              </a:ext>
            </a:extLst>
          </p:cNvPr>
          <p:cNvCxnSpPr/>
          <p:nvPr/>
        </p:nvCxnSpPr>
        <p:spPr bwMode="auto">
          <a:xfrm>
            <a:off x="6439711" y="5703906"/>
            <a:ext cx="787940" cy="0"/>
          </a:xfrm>
          <a:prstGeom prst="line">
            <a:avLst/>
          </a:prstGeom>
          <a:noFill/>
          <a:ln w="76200" cap="flat" cmpd="sng" algn="ctr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537E2DCE-5E95-4081-9FBB-8C5F25761479}"/>
              </a:ext>
            </a:extLst>
          </p:cNvPr>
          <p:cNvCxnSpPr/>
          <p:nvPr/>
        </p:nvCxnSpPr>
        <p:spPr bwMode="auto">
          <a:xfrm>
            <a:off x="6439711" y="6472755"/>
            <a:ext cx="787940" cy="0"/>
          </a:xfrm>
          <a:prstGeom prst="line">
            <a:avLst/>
          </a:prstGeom>
          <a:noFill/>
          <a:ln w="76200" cap="flat" cmpd="sng" algn="ctr">
            <a:solidFill>
              <a:srgbClr val="FF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1A69410-87E9-4668-8AFF-828DCA81A86C}"/>
              </a:ext>
            </a:extLst>
          </p:cNvPr>
          <p:cNvSpPr txBox="1"/>
          <p:nvPr/>
        </p:nvSpPr>
        <p:spPr>
          <a:xfrm>
            <a:off x="1702337" y="1328433"/>
            <a:ext cx="2031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原文は？</a:t>
            </a:r>
          </a:p>
        </p:txBody>
      </p:sp>
      <p:sp>
        <p:nvSpPr>
          <p:cNvPr id="24" name="タイトル 3">
            <a:extLst>
              <a:ext uri="{FF2B5EF4-FFF2-40B4-BE49-F238E27FC236}">
                <a16:creationId xmlns:a16="http://schemas.microsoft.com/office/drawing/2014/main" id="{E2B45056-E5FF-4872-846A-387B4301E80E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68853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マズローの人が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必要としていること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の階層化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04E8B351-7D1C-405D-8081-C0CCE9CB385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0743" y="2143646"/>
            <a:ext cx="1810629" cy="270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15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ローチャート: 抜出し 10"/>
          <p:cNvSpPr/>
          <p:nvPr/>
        </p:nvSpPr>
        <p:spPr bwMode="auto">
          <a:xfrm>
            <a:off x="4662187" y="509631"/>
            <a:ext cx="3306937" cy="2857519"/>
          </a:xfrm>
          <a:prstGeom prst="flowChartExtract">
            <a:avLst/>
          </a:prstGeom>
          <a:gradFill flip="none" rotWithShape="1">
            <a:gsLst>
              <a:gs pos="0">
                <a:srgbClr val="D6D4F9"/>
              </a:gs>
              <a:gs pos="35000">
                <a:srgbClr val="DFDFFB"/>
              </a:gs>
              <a:gs pos="100000">
                <a:srgbClr val="918FE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874544" y="2855096"/>
            <a:ext cx="2876988" cy="382478"/>
          </a:xfrm>
          <a:noFill/>
        </p:spPr>
        <p:txBody>
          <a:bodyPr lIns="0" anchor="ctr" anchorCtr="0">
            <a:spAutoFit/>
          </a:bodyPr>
          <a:lstStyle/>
          <a:p>
            <a:pPr algn="ctr">
              <a:lnSpc>
                <a:spcPts val="2200"/>
              </a:lnSpc>
            </a:pPr>
            <a:r>
              <a:rPr kumimoji="1"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自己実現が必要</a:t>
            </a:r>
          </a:p>
        </p:txBody>
      </p:sp>
      <p:sp>
        <p:nvSpPr>
          <p:cNvPr id="3" name="フローチャート: 手作業 2"/>
          <p:cNvSpPr/>
          <p:nvPr/>
        </p:nvSpPr>
        <p:spPr bwMode="auto">
          <a:xfrm flipV="1">
            <a:off x="2666058" y="6078286"/>
            <a:ext cx="7293960" cy="73860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97 w 10000"/>
              <a:gd name="connsiteY2" fmla="*/ 9964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14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3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9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0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10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62"/>
              <a:gd name="connsiteY0" fmla="*/ 0 h 10142"/>
              <a:gd name="connsiteX1" fmla="*/ 10062 w 10062"/>
              <a:gd name="connsiteY1" fmla="*/ 0 h 10142"/>
              <a:gd name="connsiteX2" fmla="*/ 9403 w 10062"/>
              <a:gd name="connsiteY2" fmla="*/ 10142 h 10142"/>
              <a:gd name="connsiteX3" fmla="*/ 567 w 10062"/>
              <a:gd name="connsiteY3" fmla="*/ 10053 h 10142"/>
              <a:gd name="connsiteX4" fmla="*/ 0 w 10062"/>
              <a:gd name="connsiteY4" fmla="*/ 0 h 10142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6" h="10337">
                <a:moveTo>
                  <a:pt x="0" y="157"/>
                </a:moveTo>
                <a:lnTo>
                  <a:pt x="10016" y="0"/>
                </a:lnTo>
                <a:cubicBezTo>
                  <a:pt x="9475" y="9396"/>
                  <a:pt x="9916" y="1597"/>
                  <a:pt x="9429" y="10337"/>
                </a:cubicBezTo>
                <a:lnTo>
                  <a:pt x="581" y="10210"/>
                </a:lnTo>
                <a:cubicBezTo>
                  <a:pt x="132" y="2268"/>
                  <a:pt x="460" y="8086"/>
                  <a:pt x="0" y="157"/>
                </a:cubicBezTo>
                <a:close/>
              </a:path>
            </a:pathLst>
          </a:custGeom>
          <a:solidFill>
            <a:srgbClr val="FB656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S白洲太楷書体" panose="03000A00000000000000" pitchFamily="66" charset="-128"/>
              <a:ea typeface="HGS白洲太楷書体" panose="03000A00000000000000" pitchFamily="66" charset="-128"/>
              <a:cs typeface="+mn-cs"/>
            </a:endParaRPr>
          </a:p>
        </p:txBody>
      </p:sp>
      <p:sp>
        <p:nvSpPr>
          <p:cNvPr id="10" name="フローチャート: 手作業 2"/>
          <p:cNvSpPr/>
          <p:nvPr/>
        </p:nvSpPr>
        <p:spPr bwMode="auto">
          <a:xfrm flipV="1">
            <a:off x="3114429" y="5297481"/>
            <a:ext cx="6378147" cy="74437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62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762 w 10000"/>
              <a:gd name="connsiteY2" fmla="*/ 9961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41"/>
              <a:gd name="connsiteX1" fmla="*/ 10000 w 10000"/>
              <a:gd name="connsiteY1" fmla="*/ 0 h 10041"/>
              <a:gd name="connsiteX2" fmla="*/ 8746 w 10000"/>
              <a:gd name="connsiteY2" fmla="*/ 10041 h 10041"/>
              <a:gd name="connsiteX3" fmla="*/ 1257 w 10000"/>
              <a:gd name="connsiteY3" fmla="*/ 10039 h 10041"/>
              <a:gd name="connsiteX4" fmla="*/ 0 w 10000"/>
              <a:gd name="connsiteY4" fmla="*/ 0 h 10041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9362 w 10000"/>
              <a:gd name="connsiteY2" fmla="*/ 9903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9903"/>
              <a:gd name="connsiteX1" fmla="*/ 10000 w 10000"/>
              <a:gd name="connsiteY1" fmla="*/ 0 h 9903"/>
              <a:gd name="connsiteX2" fmla="*/ 9362 w 10000"/>
              <a:gd name="connsiteY2" fmla="*/ 9903 h 9903"/>
              <a:gd name="connsiteX3" fmla="*/ 601 w 10000"/>
              <a:gd name="connsiteY3" fmla="*/ 9901 h 9903"/>
              <a:gd name="connsiteX4" fmla="*/ 0 w 10000"/>
              <a:gd name="connsiteY4" fmla="*/ 0 h 9903"/>
              <a:gd name="connsiteX0" fmla="*/ 0 w 10063"/>
              <a:gd name="connsiteY0" fmla="*/ 0 h 10280"/>
              <a:gd name="connsiteX1" fmla="*/ 10063 w 10063"/>
              <a:gd name="connsiteY1" fmla="*/ 280 h 10280"/>
              <a:gd name="connsiteX2" fmla="*/ 9425 w 10063"/>
              <a:gd name="connsiteY2" fmla="*/ 10280 h 10280"/>
              <a:gd name="connsiteX3" fmla="*/ 664 w 10063"/>
              <a:gd name="connsiteY3" fmla="*/ 10278 h 10280"/>
              <a:gd name="connsiteX4" fmla="*/ 0 w 10063"/>
              <a:gd name="connsiteY4" fmla="*/ 0 h 10280"/>
              <a:gd name="connsiteX0" fmla="*/ 0 w 10063"/>
              <a:gd name="connsiteY0" fmla="*/ 0 h 10355"/>
              <a:gd name="connsiteX1" fmla="*/ 10063 w 10063"/>
              <a:gd name="connsiteY1" fmla="*/ 280 h 10355"/>
              <a:gd name="connsiteX2" fmla="*/ 9387 w 10063"/>
              <a:gd name="connsiteY2" fmla="*/ 10355 h 10355"/>
              <a:gd name="connsiteX3" fmla="*/ 664 w 10063"/>
              <a:gd name="connsiteY3" fmla="*/ 10278 h 10355"/>
              <a:gd name="connsiteX4" fmla="*/ 0 w 1006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3" h="10355">
                <a:moveTo>
                  <a:pt x="0" y="0"/>
                </a:moveTo>
                <a:lnTo>
                  <a:pt x="10033" y="318"/>
                </a:lnTo>
                <a:cubicBezTo>
                  <a:pt x="9560" y="7690"/>
                  <a:pt x="9801" y="4116"/>
                  <a:pt x="9387" y="10355"/>
                </a:cubicBezTo>
                <a:lnTo>
                  <a:pt x="664" y="10278"/>
                </a:lnTo>
                <a:cubicBezTo>
                  <a:pt x="464" y="6946"/>
                  <a:pt x="200" y="3332"/>
                  <a:pt x="0" y="0"/>
                </a:cubicBezTo>
                <a:close/>
              </a:path>
            </a:pathLst>
          </a:custGeom>
          <a:solidFill>
            <a:srgbClr val="FEB46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2" name="フローチャート: 手作業 2"/>
          <p:cNvSpPr/>
          <p:nvPr/>
        </p:nvSpPr>
        <p:spPr bwMode="auto">
          <a:xfrm flipV="1">
            <a:off x="3565891" y="4444046"/>
            <a:ext cx="5492980" cy="81700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45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80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1671 w 10000"/>
              <a:gd name="connsiteY3" fmla="*/ 10017 h 10043"/>
              <a:gd name="connsiteX4" fmla="*/ 0 w 10000"/>
              <a:gd name="connsiteY4" fmla="*/ 0 h 10043"/>
              <a:gd name="connsiteX0" fmla="*/ 0 w 10000"/>
              <a:gd name="connsiteY0" fmla="*/ 0 h 10073"/>
              <a:gd name="connsiteX1" fmla="*/ 10000 w 10000"/>
              <a:gd name="connsiteY1" fmla="*/ 0 h 10073"/>
              <a:gd name="connsiteX2" fmla="*/ 9085 w 10000"/>
              <a:gd name="connsiteY2" fmla="*/ 10043 h 10073"/>
              <a:gd name="connsiteX3" fmla="*/ 875 w 10000"/>
              <a:gd name="connsiteY3" fmla="*/ 10073 h 10073"/>
              <a:gd name="connsiteX4" fmla="*/ 0 w 10000"/>
              <a:gd name="connsiteY4" fmla="*/ 0 h 1007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48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43">
                <a:moveTo>
                  <a:pt x="0" y="0"/>
                </a:moveTo>
                <a:lnTo>
                  <a:pt x="10000" y="0"/>
                </a:lnTo>
                <a:cubicBezTo>
                  <a:pt x="9456" y="6383"/>
                  <a:pt x="9653" y="4060"/>
                  <a:pt x="9139" y="10043"/>
                </a:cubicBezTo>
                <a:lnTo>
                  <a:pt x="857" y="10043"/>
                </a:lnTo>
                <a:cubicBezTo>
                  <a:pt x="565" y="6685"/>
                  <a:pt x="292" y="3358"/>
                  <a:pt x="0" y="0"/>
                </a:cubicBezTo>
                <a:close/>
              </a:path>
            </a:pathLst>
          </a:custGeom>
          <a:solidFill>
            <a:srgbClr val="FEFD6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3" name="フローチャート: 手作業 2"/>
          <p:cNvSpPr/>
          <p:nvPr/>
        </p:nvSpPr>
        <p:spPr bwMode="auto">
          <a:xfrm flipV="1">
            <a:off x="4060877" y="3403580"/>
            <a:ext cx="4501617" cy="100403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944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500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28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56"/>
              <a:gd name="connsiteX1" fmla="*/ 10000 w 10000"/>
              <a:gd name="connsiteY1" fmla="*/ 0 h 10056"/>
              <a:gd name="connsiteX2" fmla="*/ 7500 w 10000"/>
              <a:gd name="connsiteY2" fmla="*/ 10031 h 10056"/>
              <a:gd name="connsiteX3" fmla="*/ 2477 w 10000"/>
              <a:gd name="connsiteY3" fmla="*/ 10056 h 10056"/>
              <a:gd name="connsiteX4" fmla="*/ 0 w 10000"/>
              <a:gd name="connsiteY4" fmla="*/ 0 h 10056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493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2493 w 10000"/>
              <a:gd name="connsiteY3" fmla="*/ 10017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60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71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02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9994"/>
              <a:gd name="connsiteY0" fmla="*/ 0 h 10282"/>
              <a:gd name="connsiteX1" fmla="*/ 9994 w 9994"/>
              <a:gd name="connsiteY1" fmla="*/ 0 h 10282"/>
              <a:gd name="connsiteX2" fmla="*/ 8702 w 9994"/>
              <a:gd name="connsiteY2" fmla="*/ 10282 h 10282"/>
              <a:gd name="connsiteX3" fmla="*/ 1287 w 9994"/>
              <a:gd name="connsiteY3" fmla="*/ 10184 h 10282"/>
              <a:gd name="connsiteX4" fmla="*/ 0 w 9994"/>
              <a:gd name="connsiteY4" fmla="*/ 0 h 10282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707 w 10000"/>
              <a:gd name="connsiteY2" fmla="*/ 10000 h 10000"/>
              <a:gd name="connsiteX3" fmla="*/ 1288 w 10000"/>
              <a:gd name="connsiteY3" fmla="*/ 9905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cubicBezTo>
                  <a:pt x="9207" y="6035"/>
                  <a:pt x="9138" y="6667"/>
                  <a:pt x="8707" y="10000"/>
                </a:cubicBezTo>
                <a:lnTo>
                  <a:pt x="1288" y="9905"/>
                </a:lnTo>
                <a:lnTo>
                  <a:pt x="0" y="0"/>
                </a:lnTo>
                <a:close/>
              </a:path>
            </a:pathLst>
          </a:custGeom>
          <a:solidFill>
            <a:srgbClr val="82FE78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7" name="コンテンツ プレースホルダー 4"/>
          <p:cNvSpPr txBox="1">
            <a:spLocks/>
          </p:cNvSpPr>
          <p:nvPr/>
        </p:nvSpPr>
        <p:spPr bwMode="auto">
          <a:xfrm>
            <a:off x="4489646" y="4596144"/>
            <a:ext cx="3627712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所属が必要</a:t>
            </a:r>
          </a:p>
        </p:txBody>
      </p:sp>
      <p:sp>
        <p:nvSpPr>
          <p:cNvPr id="6" name="コンテンツ プレースホルダー 4"/>
          <p:cNvSpPr txBox="1">
            <a:spLocks/>
          </p:cNvSpPr>
          <p:nvPr/>
        </p:nvSpPr>
        <p:spPr bwMode="auto">
          <a:xfrm>
            <a:off x="5195093" y="3643667"/>
            <a:ext cx="2233184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承認が必要</a:t>
            </a: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ECBB277A-3395-4D36-BFF2-6C7265118319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68853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マズローの人が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必要としていること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の階層化</a:t>
            </a:r>
          </a:p>
        </p:txBody>
      </p:sp>
      <p:sp>
        <p:nvSpPr>
          <p:cNvPr id="15" name="タイトル 3">
            <a:extLst>
              <a:ext uri="{FF2B5EF4-FFF2-40B4-BE49-F238E27FC236}">
                <a16:creationId xmlns:a16="http://schemas.microsoft.com/office/drawing/2014/main" id="{3A357D75-F609-47C5-9E43-D3BE9463BF22}"/>
              </a:ext>
            </a:extLst>
          </p:cNvPr>
          <p:cNvSpPr txBox="1">
            <a:spLocks/>
          </p:cNvSpPr>
          <p:nvPr/>
        </p:nvSpPr>
        <p:spPr bwMode="auto">
          <a:xfrm>
            <a:off x="0" y="569503"/>
            <a:ext cx="5436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Maslow's hierarchy of 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needs</a:t>
            </a:r>
            <a:endParaRPr kumimoji="1" lang="ja-JP" altLang="en-US" sz="4000" b="0" i="0" u="none" strike="noStrike" kern="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Arial Narrow"/>
              <a:ea typeface="ＭＳ Ｐゴシック"/>
              <a:cs typeface="+mj-cs"/>
            </a:endParaRPr>
          </a:p>
        </p:txBody>
      </p:sp>
      <p:sp>
        <p:nvSpPr>
          <p:cNvPr id="22" name="コンテンツ プレースホルダー 4">
            <a:extLst>
              <a:ext uri="{FF2B5EF4-FFF2-40B4-BE49-F238E27FC236}">
                <a16:creationId xmlns:a16="http://schemas.microsoft.com/office/drawing/2014/main" id="{739922E4-1B03-4A10-91E9-C4E83D604BF6}"/>
              </a:ext>
            </a:extLst>
          </p:cNvPr>
          <p:cNvSpPr txBox="1">
            <a:spLocks/>
          </p:cNvSpPr>
          <p:nvPr/>
        </p:nvSpPr>
        <p:spPr bwMode="auto">
          <a:xfrm>
            <a:off x="4986038" y="6184702"/>
            <a:ext cx="446609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生理的に必要とすること</a:t>
            </a:r>
          </a:p>
        </p:txBody>
      </p:sp>
      <p:sp>
        <p:nvSpPr>
          <p:cNvPr id="23" name="コンテンツ プレースホルダー 4">
            <a:extLst>
              <a:ext uri="{FF2B5EF4-FFF2-40B4-BE49-F238E27FC236}">
                <a16:creationId xmlns:a16="http://schemas.microsoft.com/office/drawing/2014/main" id="{CB0653EF-A9CC-4102-A93E-47D4DF0A7FF3}"/>
              </a:ext>
            </a:extLst>
          </p:cNvPr>
          <p:cNvSpPr txBox="1">
            <a:spLocks/>
          </p:cNvSpPr>
          <p:nvPr/>
        </p:nvSpPr>
        <p:spPr bwMode="auto">
          <a:xfrm>
            <a:off x="5149820" y="5407737"/>
            <a:ext cx="3181856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安全上必要なこと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CCE5C93-8E82-4210-BDD2-DF8EE36D1CA0}"/>
              </a:ext>
            </a:extLst>
          </p:cNvPr>
          <p:cNvSpPr txBox="1"/>
          <p:nvPr/>
        </p:nvSpPr>
        <p:spPr>
          <a:xfrm>
            <a:off x="1702337" y="1328433"/>
            <a:ext cx="2031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原文は？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1A5C1795-956D-4129-B703-E2AC3AD92DB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0743" y="2143646"/>
            <a:ext cx="1810629" cy="270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58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ローチャート: 抜出し 10"/>
          <p:cNvSpPr/>
          <p:nvPr/>
        </p:nvSpPr>
        <p:spPr bwMode="auto">
          <a:xfrm>
            <a:off x="4660669" y="509631"/>
            <a:ext cx="3306937" cy="2857519"/>
          </a:xfrm>
          <a:prstGeom prst="flowChartExtract">
            <a:avLst/>
          </a:prstGeom>
          <a:gradFill flip="none" rotWithShape="1">
            <a:gsLst>
              <a:gs pos="0">
                <a:srgbClr val="D6D4F9"/>
              </a:gs>
              <a:gs pos="35000">
                <a:srgbClr val="DFDFFB"/>
              </a:gs>
              <a:gs pos="100000">
                <a:srgbClr val="918FE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" name="フローチャート: 手作業 2"/>
          <p:cNvSpPr/>
          <p:nvPr/>
        </p:nvSpPr>
        <p:spPr bwMode="auto">
          <a:xfrm flipV="1">
            <a:off x="2664540" y="6078286"/>
            <a:ext cx="7293960" cy="73860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55 w 10000"/>
              <a:gd name="connsiteY2" fmla="*/ 9938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997 w 10000"/>
              <a:gd name="connsiteY2" fmla="*/ 9964 h 10000"/>
              <a:gd name="connsiteX3" fmla="*/ 1077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14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8997 w 10000"/>
              <a:gd name="connsiteY2" fmla="*/ 996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1006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01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3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9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82"/>
              <a:gd name="connsiteX1" fmla="*/ 10000 w 10000"/>
              <a:gd name="connsiteY1" fmla="*/ 0 h 10082"/>
              <a:gd name="connsiteX2" fmla="*/ 9010 w 10000"/>
              <a:gd name="connsiteY2" fmla="*/ 10082 h 10082"/>
              <a:gd name="connsiteX3" fmla="*/ 991 w 10000"/>
              <a:gd name="connsiteY3" fmla="*/ 10053 h 10082"/>
              <a:gd name="connsiteX4" fmla="*/ 0 w 10000"/>
              <a:gd name="connsiteY4" fmla="*/ 0 h 10082"/>
              <a:gd name="connsiteX0" fmla="*/ 0 w 10000"/>
              <a:gd name="connsiteY0" fmla="*/ 0 h 10053"/>
              <a:gd name="connsiteX1" fmla="*/ 10000 w 10000"/>
              <a:gd name="connsiteY1" fmla="*/ 0 h 10053"/>
              <a:gd name="connsiteX2" fmla="*/ 9010 w 10000"/>
              <a:gd name="connsiteY2" fmla="*/ 10044 h 10053"/>
              <a:gd name="connsiteX3" fmla="*/ 991 w 10000"/>
              <a:gd name="connsiteY3" fmla="*/ 10053 h 10053"/>
              <a:gd name="connsiteX4" fmla="*/ 0 w 10000"/>
              <a:gd name="connsiteY4" fmla="*/ 0 h 1005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991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063"/>
              <a:gd name="connsiteX1" fmla="*/ 10000 w 10000"/>
              <a:gd name="connsiteY1" fmla="*/ 0 h 10063"/>
              <a:gd name="connsiteX2" fmla="*/ 9010 w 10000"/>
              <a:gd name="connsiteY2" fmla="*/ 10063 h 10063"/>
              <a:gd name="connsiteX3" fmla="*/ 567 w 10000"/>
              <a:gd name="connsiteY3" fmla="*/ 10053 h 10063"/>
              <a:gd name="connsiteX4" fmla="*/ 0 w 10000"/>
              <a:gd name="connsiteY4" fmla="*/ 0 h 10063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00"/>
              <a:gd name="connsiteY0" fmla="*/ 0 h 10142"/>
              <a:gd name="connsiteX1" fmla="*/ 10000 w 10000"/>
              <a:gd name="connsiteY1" fmla="*/ 0 h 10142"/>
              <a:gd name="connsiteX2" fmla="*/ 9403 w 10000"/>
              <a:gd name="connsiteY2" fmla="*/ 10142 h 10142"/>
              <a:gd name="connsiteX3" fmla="*/ 567 w 10000"/>
              <a:gd name="connsiteY3" fmla="*/ 10053 h 10142"/>
              <a:gd name="connsiteX4" fmla="*/ 0 w 10000"/>
              <a:gd name="connsiteY4" fmla="*/ 0 h 10142"/>
              <a:gd name="connsiteX0" fmla="*/ 0 w 10062"/>
              <a:gd name="connsiteY0" fmla="*/ 0 h 10142"/>
              <a:gd name="connsiteX1" fmla="*/ 10062 w 10062"/>
              <a:gd name="connsiteY1" fmla="*/ 0 h 10142"/>
              <a:gd name="connsiteX2" fmla="*/ 9403 w 10062"/>
              <a:gd name="connsiteY2" fmla="*/ 10142 h 10142"/>
              <a:gd name="connsiteX3" fmla="*/ 567 w 10062"/>
              <a:gd name="connsiteY3" fmla="*/ 10053 h 10142"/>
              <a:gd name="connsiteX4" fmla="*/ 0 w 10062"/>
              <a:gd name="connsiteY4" fmla="*/ 0 h 10142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67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299"/>
              <a:gd name="connsiteX1" fmla="*/ 10016 w 10016"/>
              <a:gd name="connsiteY1" fmla="*/ 0 h 10299"/>
              <a:gd name="connsiteX2" fmla="*/ 9403 w 10016"/>
              <a:gd name="connsiteY2" fmla="*/ 10299 h 10299"/>
              <a:gd name="connsiteX3" fmla="*/ 581 w 10016"/>
              <a:gd name="connsiteY3" fmla="*/ 10210 h 10299"/>
              <a:gd name="connsiteX4" fmla="*/ 0 w 10016"/>
              <a:gd name="connsiteY4" fmla="*/ 157 h 10299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  <a:gd name="connsiteX0" fmla="*/ 0 w 10016"/>
              <a:gd name="connsiteY0" fmla="*/ 157 h 10337"/>
              <a:gd name="connsiteX1" fmla="*/ 10016 w 10016"/>
              <a:gd name="connsiteY1" fmla="*/ 0 h 10337"/>
              <a:gd name="connsiteX2" fmla="*/ 9429 w 10016"/>
              <a:gd name="connsiteY2" fmla="*/ 10337 h 10337"/>
              <a:gd name="connsiteX3" fmla="*/ 581 w 10016"/>
              <a:gd name="connsiteY3" fmla="*/ 10210 h 10337"/>
              <a:gd name="connsiteX4" fmla="*/ 0 w 10016"/>
              <a:gd name="connsiteY4" fmla="*/ 157 h 1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6" h="10337">
                <a:moveTo>
                  <a:pt x="0" y="157"/>
                </a:moveTo>
                <a:lnTo>
                  <a:pt x="10016" y="0"/>
                </a:lnTo>
                <a:cubicBezTo>
                  <a:pt x="9475" y="9396"/>
                  <a:pt x="9916" y="1597"/>
                  <a:pt x="9429" y="10337"/>
                </a:cubicBezTo>
                <a:lnTo>
                  <a:pt x="581" y="10210"/>
                </a:lnTo>
                <a:cubicBezTo>
                  <a:pt x="132" y="2268"/>
                  <a:pt x="460" y="8086"/>
                  <a:pt x="0" y="157"/>
                </a:cubicBezTo>
                <a:close/>
              </a:path>
            </a:pathLst>
          </a:custGeom>
          <a:solidFill>
            <a:srgbClr val="FB656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S白洲太楷書体" panose="03000A00000000000000" pitchFamily="66" charset="-128"/>
              <a:ea typeface="HGS白洲太楷書体" panose="03000A00000000000000" pitchFamily="66" charset="-128"/>
              <a:cs typeface="+mn-cs"/>
            </a:endParaRPr>
          </a:p>
        </p:txBody>
      </p:sp>
      <p:sp>
        <p:nvSpPr>
          <p:cNvPr id="10" name="フローチャート: 手作業 2"/>
          <p:cNvSpPr/>
          <p:nvPr/>
        </p:nvSpPr>
        <p:spPr bwMode="auto">
          <a:xfrm flipV="1">
            <a:off x="3112911" y="5297481"/>
            <a:ext cx="6378147" cy="74437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62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667 w 10000"/>
              <a:gd name="connsiteY2" fmla="*/ 9934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8762 w 10000"/>
              <a:gd name="connsiteY2" fmla="*/ 9961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10041"/>
              <a:gd name="connsiteX1" fmla="*/ 10000 w 10000"/>
              <a:gd name="connsiteY1" fmla="*/ 0 h 10041"/>
              <a:gd name="connsiteX2" fmla="*/ 8746 w 10000"/>
              <a:gd name="connsiteY2" fmla="*/ 10041 h 10041"/>
              <a:gd name="connsiteX3" fmla="*/ 1257 w 10000"/>
              <a:gd name="connsiteY3" fmla="*/ 10039 h 10041"/>
              <a:gd name="connsiteX4" fmla="*/ 0 w 10000"/>
              <a:gd name="connsiteY4" fmla="*/ 0 h 10041"/>
              <a:gd name="connsiteX0" fmla="*/ 0 w 10000"/>
              <a:gd name="connsiteY0" fmla="*/ 0 h 10039"/>
              <a:gd name="connsiteX1" fmla="*/ 10000 w 10000"/>
              <a:gd name="connsiteY1" fmla="*/ 0 h 10039"/>
              <a:gd name="connsiteX2" fmla="*/ 9362 w 10000"/>
              <a:gd name="connsiteY2" fmla="*/ 9903 h 10039"/>
              <a:gd name="connsiteX3" fmla="*/ 1257 w 10000"/>
              <a:gd name="connsiteY3" fmla="*/ 10039 h 10039"/>
              <a:gd name="connsiteX4" fmla="*/ 0 w 10000"/>
              <a:gd name="connsiteY4" fmla="*/ 0 h 10039"/>
              <a:gd name="connsiteX0" fmla="*/ 0 w 10000"/>
              <a:gd name="connsiteY0" fmla="*/ 0 h 9903"/>
              <a:gd name="connsiteX1" fmla="*/ 10000 w 10000"/>
              <a:gd name="connsiteY1" fmla="*/ 0 h 9903"/>
              <a:gd name="connsiteX2" fmla="*/ 9362 w 10000"/>
              <a:gd name="connsiteY2" fmla="*/ 9903 h 9903"/>
              <a:gd name="connsiteX3" fmla="*/ 601 w 10000"/>
              <a:gd name="connsiteY3" fmla="*/ 9901 h 9903"/>
              <a:gd name="connsiteX4" fmla="*/ 0 w 10000"/>
              <a:gd name="connsiteY4" fmla="*/ 0 h 9903"/>
              <a:gd name="connsiteX0" fmla="*/ 0 w 10063"/>
              <a:gd name="connsiteY0" fmla="*/ 0 h 10280"/>
              <a:gd name="connsiteX1" fmla="*/ 10063 w 10063"/>
              <a:gd name="connsiteY1" fmla="*/ 280 h 10280"/>
              <a:gd name="connsiteX2" fmla="*/ 9425 w 10063"/>
              <a:gd name="connsiteY2" fmla="*/ 10280 h 10280"/>
              <a:gd name="connsiteX3" fmla="*/ 664 w 10063"/>
              <a:gd name="connsiteY3" fmla="*/ 10278 h 10280"/>
              <a:gd name="connsiteX4" fmla="*/ 0 w 10063"/>
              <a:gd name="connsiteY4" fmla="*/ 0 h 10280"/>
              <a:gd name="connsiteX0" fmla="*/ 0 w 10063"/>
              <a:gd name="connsiteY0" fmla="*/ 0 h 10355"/>
              <a:gd name="connsiteX1" fmla="*/ 10063 w 10063"/>
              <a:gd name="connsiteY1" fmla="*/ 280 h 10355"/>
              <a:gd name="connsiteX2" fmla="*/ 9387 w 10063"/>
              <a:gd name="connsiteY2" fmla="*/ 10355 h 10355"/>
              <a:gd name="connsiteX3" fmla="*/ 664 w 10063"/>
              <a:gd name="connsiteY3" fmla="*/ 10278 h 10355"/>
              <a:gd name="connsiteX4" fmla="*/ 0 w 1006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  <a:gd name="connsiteX0" fmla="*/ 0 w 10033"/>
              <a:gd name="connsiteY0" fmla="*/ 0 h 10355"/>
              <a:gd name="connsiteX1" fmla="*/ 10033 w 10033"/>
              <a:gd name="connsiteY1" fmla="*/ 318 h 10355"/>
              <a:gd name="connsiteX2" fmla="*/ 9387 w 10033"/>
              <a:gd name="connsiteY2" fmla="*/ 10355 h 10355"/>
              <a:gd name="connsiteX3" fmla="*/ 664 w 10033"/>
              <a:gd name="connsiteY3" fmla="*/ 10278 h 10355"/>
              <a:gd name="connsiteX4" fmla="*/ 0 w 10033"/>
              <a:gd name="connsiteY4" fmla="*/ 0 h 1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3" h="10355">
                <a:moveTo>
                  <a:pt x="0" y="0"/>
                </a:moveTo>
                <a:lnTo>
                  <a:pt x="10033" y="318"/>
                </a:lnTo>
                <a:cubicBezTo>
                  <a:pt x="9560" y="7690"/>
                  <a:pt x="9801" y="4116"/>
                  <a:pt x="9387" y="10355"/>
                </a:cubicBezTo>
                <a:lnTo>
                  <a:pt x="664" y="10278"/>
                </a:lnTo>
                <a:cubicBezTo>
                  <a:pt x="464" y="6946"/>
                  <a:pt x="200" y="3332"/>
                  <a:pt x="0" y="0"/>
                </a:cubicBezTo>
                <a:close/>
              </a:path>
            </a:pathLst>
          </a:custGeom>
          <a:solidFill>
            <a:srgbClr val="FEB46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2" name="フローチャート: 手作業 2"/>
          <p:cNvSpPr/>
          <p:nvPr/>
        </p:nvSpPr>
        <p:spPr bwMode="auto">
          <a:xfrm flipV="1">
            <a:off x="3564373" y="4444046"/>
            <a:ext cx="5492980" cy="81700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45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380 w 10000"/>
              <a:gd name="connsiteY2" fmla="*/ 9987 h 10017"/>
              <a:gd name="connsiteX3" fmla="*/ 1671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1671 w 10000"/>
              <a:gd name="connsiteY3" fmla="*/ 10017 h 10043"/>
              <a:gd name="connsiteX4" fmla="*/ 0 w 10000"/>
              <a:gd name="connsiteY4" fmla="*/ 0 h 10043"/>
              <a:gd name="connsiteX0" fmla="*/ 0 w 10000"/>
              <a:gd name="connsiteY0" fmla="*/ 0 h 10073"/>
              <a:gd name="connsiteX1" fmla="*/ 10000 w 10000"/>
              <a:gd name="connsiteY1" fmla="*/ 0 h 10073"/>
              <a:gd name="connsiteX2" fmla="*/ 9085 w 10000"/>
              <a:gd name="connsiteY2" fmla="*/ 10043 h 10073"/>
              <a:gd name="connsiteX3" fmla="*/ 875 w 10000"/>
              <a:gd name="connsiteY3" fmla="*/ 10073 h 10073"/>
              <a:gd name="connsiteX4" fmla="*/ 0 w 10000"/>
              <a:gd name="connsiteY4" fmla="*/ 0 h 1007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48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085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  <a:gd name="connsiteX0" fmla="*/ 0 w 10000"/>
              <a:gd name="connsiteY0" fmla="*/ 0 h 10043"/>
              <a:gd name="connsiteX1" fmla="*/ 10000 w 10000"/>
              <a:gd name="connsiteY1" fmla="*/ 0 h 10043"/>
              <a:gd name="connsiteX2" fmla="*/ 9139 w 10000"/>
              <a:gd name="connsiteY2" fmla="*/ 10043 h 10043"/>
              <a:gd name="connsiteX3" fmla="*/ 857 w 10000"/>
              <a:gd name="connsiteY3" fmla="*/ 10043 h 10043"/>
              <a:gd name="connsiteX4" fmla="*/ 0 w 10000"/>
              <a:gd name="connsiteY4" fmla="*/ 0 h 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43">
                <a:moveTo>
                  <a:pt x="0" y="0"/>
                </a:moveTo>
                <a:lnTo>
                  <a:pt x="10000" y="0"/>
                </a:lnTo>
                <a:cubicBezTo>
                  <a:pt x="9456" y="6383"/>
                  <a:pt x="9653" y="4060"/>
                  <a:pt x="9139" y="10043"/>
                </a:cubicBezTo>
                <a:lnTo>
                  <a:pt x="857" y="10043"/>
                </a:lnTo>
                <a:cubicBezTo>
                  <a:pt x="565" y="6685"/>
                  <a:pt x="292" y="3358"/>
                  <a:pt x="0" y="0"/>
                </a:cubicBezTo>
                <a:close/>
              </a:path>
            </a:pathLst>
          </a:custGeom>
          <a:solidFill>
            <a:srgbClr val="FEFD6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3" name="フローチャート: 手作業 2"/>
          <p:cNvSpPr/>
          <p:nvPr/>
        </p:nvSpPr>
        <p:spPr bwMode="auto">
          <a:xfrm flipV="1">
            <a:off x="4059359" y="3403580"/>
            <a:ext cx="4501617" cy="100403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871 w 10000"/>
              <a:gd name="connsiteY2" fmla="*/ 9938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129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33 w 10000"/>
              <a:gd name="connsiteY2" fmla="*/ 9876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560 w 10000"/>
              <a:gd name="connsiteY2" fmla="*/ 10000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413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667 w 10000"/>
              <a:gd name="connsiteY2" fmla="*/ 9934 h 10000"/>
              <a:gd name="connsiteX3" fmla="*/ 136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667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66"/>
              <a:gd name="connsiteX1" fmla="*/ 10000 w 10000"/>
              <a:gd name="connsiteY1" fmla="*/ 0 h 10066"/>
              <a:gd name="connsiteX2" fmla="*/ 8119 w 10000"/>
              <a:gd name="connsiteY2" fmla="*/ 9934 h 10066"/>
              <a:gd name="connsiteX3" fmla="*/ 1320 w 10000"/>
              <a:gd name="connsiteY3" fmla="*/ 10066 h 10066"/>
              <a:gd name="connsiteX4" fmla="*/ 0 w 10000"/>
              <a:gd name="connsiteY4" fmla="*/ 0 h 10066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8119 w 10000"/>
              <a:gd name="connsiteY2" fmla="*/ 9934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1875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944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17"/>
              <a:gd name="connsiteX1" fmla="*/ 10000 w 10000"/>
              <a:gd name="connsiteY1" fmla="*/ 0 h 10017"/>
              <a:gd name="connsiteX2" fmla="*/ 7169 w 10000"/>
              <a:gd name="connsiteY2" fmla="*/ 10007 h 10017"/>
              <a:gd name="connsiteX3" fmla="*/ 2500 w 10000"/>
              <a:gd name="connsiteY3" fmla="*/ 10017 h 10017"/>
              <a:gd name="connsiteX4" fmla="*/ 0 w 10000"/>
              <a:gd name="connsiteY4" fmla="*/ 0 h 10017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28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500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056"/>
              <a:gd name="connsiteX1" fmla="*/ 10000 w 10000"/>
              <a:gd name="connsiteY1" fmla="*/ 0 h 10056"/>
              <a:gd name="connsiteX2" fmla="*/ 7500 w 10000"/>
              <a:gd name="connsiteY2" fmla="*/ 10031 h 10056"/>
              <a:gd name="connsiteX3" fmla="*/ 2477 w 10000"/>
              <a:gd name="connsiteY3" fmla="*/ 10056 h 10056"/>
              <a:gd name="connsiteX4" fmla="*/ 0 w 10000"/>
              <a:gd name="connsiteY4" fmla="*/ 0 h 10056"/>
              <a:gd name="connsiteX0" fmla="*/ 0 w 10000"/>
              <a:gd name="connsiteY0" fmla="*/ 0 h 10031"/>
              <a:gd name="connsiteX1" fmla="*/ 10000 w 10000"/>
              <a:gd name="connsiteY1" fmla="*/ 0 h 10031"/>
              <a:gd name="connsiteX2" fmla="*/ 7500 w 10000"/>
              <a:gd name="connsiteY2" fmla="*/ 10031 h 10031"/>
              <a:gd name="connsiteX3" fmla="*/ 2493 w 10000"/>
              <a:gd name="connsiteY3" fmla="*/ 10017 h 10031"/>
              <a:gd name="connsiteX4" fmla="*/ 0 w 10000"/>
              <a:gd name="connsiteY4" fmla="*/ 0 h 10031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2493 w 10000"/>
              <a:gd name="connsiteY3" fmla="*/ 10017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60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71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14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10000"/>
              <a:gd name="connsiteY0" fmla="*/ 0 h 10282"/>
              <a:gd name="connsiteX1" fmla="*/ 10000 w 10000"/>
              <a:gd name="connsiteY1" fmla="*/ 0 h 10282"/>
              <a:gd name="connsiteX2" fmla="*/ 8702 w 10000"/>
              <a:gd name="connsiteY2" fmla="*/ 10282 h 10282"/>
              <a:gd name="connsiteX3" fmla="*/ 1287 w 10000"/>
              <a:gd name="connsiteY3" fmla="*/ 10184 h 10282"/>
              <a:gd name="connsiteX4" fmla="*/ 0 w 10000"/>
              <a:gd name="connsiteY4" fmla="*/ 0 h 10282"/>
              <a:gd name="connsiteX0" fmla="*/ 0 w 9994"/>
              <a:gd name="connsiteY0" fmla="*/ 0 h 10282"/>
              <a:gd name="connsiteX1" fmla="*/ 9994 w 9994"/>
              <a:gd name="connsiteY1" fmla="*/ 0 h 10282"/>
              <a:gd name="connsiteX2" fmla="*/ 8702 w 9994"/>
              <a:gd name="connsiteY2" fmla="*/ 10282 h 10282"/>
              <a:gd name="connsiteX3" fmla="*/ 1287 w 9994"/>
              <a:gd name="connsiteY3" fmla="*/ 10184 h 10282"/>
              <a:gd name="connsiteX4" fmla="*/ 0 w 9994"/>
              <a:gd name="connsiteY4" fmla="*/ 0 h 10282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707 w 10000"/>
              <a:gd name="connsiteY2" fmla="*/ 10000 h 10000"/>
              <a:gd name="connsiteX3" fmla="*/ 1288 w 10000"/>
              <a:gd name="connsiteY3" fmla="*/ 9905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cubicBezTo>
                  <a:pt x="9207" y="6035"/>
                  <a:pt x="9138" y="6667"/>
                  <a:pt x="8707" y="10000"/>
                </a:cubicBezTo>
                <a:lnTo>
                  <a:pt x="1288" y="9905"/>
                </a:lnTo>
                <a:lnTo>
                  <a:pt x="0" y="0"/>
                </a:lnTo>
                <a:close/>
              </a:path>
            </a:pathLst>
          </a:custGeom>
          <a:solidFill>
            <a:srgbClr val="82FE78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0" name="コンテンツ プレースホルダー 4">
            <a:extLst>
              <a:ext uri="{FF2B5EF4-FFF2-40B4-BE49-F238E27FC236}">
                <a16:creationId xmlns:a16="http://schemas.microsoft.com/office/drawing/2014/main" id="{4AFC4C41-EB94-468F-AD64-A8D704F3EC93}"/>
              </a:ext>
            </a:extLst>
          </p:cNvPr>
          <p:cNvSpPr txBox="1">
            <a:spLocks/>
          </p:cNvSpPr>
          <p:nvPr/>
        </p:nvSpPr>
        <p:spPr bwMode="auto">
          <a:xfrm>
            <a:off x="51771" y="2683357"/>
            <a:ext cx="5794552" cy="731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rgbClr val="9896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自己実現が必要</a:t>
            </a:r>
          </a:p>
        </p:txBody>
      </p:sp>
      <p:sp>
        <p:nvSpPr>
          <p:cNvPr id="23" name="コンテンツ プレースホルダー 4">
            <a:extLst>
              <a:ext uri="{FF2B5EF4-FFF2-40B4-BE49-F238E27FC236}">
                <a16:creationId xmlns:a16="http://schemas.microsoft.com/office/drawing/2014/main" id="{663A53C1-2950-4793-9F0B-7A167ABF71FA}"/>
              </a:ext>
            </a:extLst>
          </p:cNvPr>
          <p:cNvSpPr txBox="1">
            <a:spLocks/>
          </p:cNvSpPr>
          <p:nvPr/>
        </p:nvSpPr>
        <p:spPr bwMode="auto">
          <a:xfrm>
            <a:off x="51771" y="6354586"/>
            <a:ext cx="389859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生理的に必要なこと</a:t>
            </a:r>
          </a:p>
        </p:txBody>
      </p:sp>
      <p:sp>
        <p:nvSpPr>
          <p:cNvPr id="24" name="コンテンツ プレースホルダー 4">
            <a:extLst>
              <a:ext uri="{FF2B5EF4-FFF2-40B4-BE49-F238E27FC236}">
                <a16:creationId xmlns:a16="http://schemas.microsoft.com/office/drawing/2014/main" id="{DBD1E60E-707B-443A-9816-61C127D71BA7}"/>
              </a:ext>
            </a:extLst>
          </p:cNvPr>
          <p:cNvSpPr txBox="1">
            <a:spLocks/>
          </p:cNvSpPr>
          <p:nvPr/>
        </p:nvSpPr>
        <p:spPr bwMode="auto">
          <a:xfrm>
            <a:off x="51771" y="5579548"/>
            <a:ext cx="355738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安全上必要なこと</a:t>
            </a:r>
          </a:p>
        </p:txBody>
      </p:sp>
      <p:sp>
        <p:nvSpPr>
          <p:cNvPr id="25" name="コンテンツ プレースホルダー 4">
            <a:extLst>
              <a:ext uri="{FF2B5EF4-FFF2-40B4-BE49-F238E27FC236}">
                <a16:creationId xmlns:a16="http://schemas.microsoft.com/office/drawing/2014/main" id="{8538EB18-283B-4F49-B9B5-65D67D6C2459}"/>
              </a:ext>
            </a:extLst>
          </p:cNvPr>
          <p:cNvSpPr txBox="1">
            <a:spLocks/>
          </p:cNvSpPr>
          <p:nvPr/>
        </p:nvSpPr>
        <p:spPr bwMode="auto">
          <a:xfrm>
            <a:off x="51771" y="4798744"/>
            <a:ext cx="472686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所属（愛情）が必要</a:t>
            </a:r>
          </a:p>
        </p:txBody>
      </p:sp>
      <p:sp>
        <p:nvSpPr>
          <p:cNvPr id="26" name="コンテンツ プレースホルダー 4">
            <a:extLst>
              <a:ext uri="{FF2B5EF4-FFF2-40B4-BE49-F238E27FC236}">
                <a16:creationId xmlns:a16="http://schemas.microsoft.com/office/drawing/2014/main" id="{3AB9E9AD-6641-45FD-9F6F-5AC543A6B801}"/>
              </a:ext>
            </a:extLst>
          </p:cNvPr>
          <p:cNvSpPr txBox="1">
            <a:spLocks/>
          </p:cNvSpPr>
          <p:nvPr/>
        </p:nvSpPr>
        <p:spPr bwMode="auto">
          <a:xfrm>
            <a:off x="51771" y="3945309"/>
            <a:ext cx="406523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承認（尊重）が必要</a:t>
            </a:r>
          </a:p>
        </p:txBody>
      </p:sp>
      <p:sp>
        <p:nvSpPr>
          <p:cNvPr id="27" name="タイトル 3">
            <a:extLst>
              <a:ext uri="{FF2B5EF4-FFF2-40B4-BE49-F238E27FC236}">
                <a16:creationId xmlns:a16="http://schemas.microsoft.com/office/drawing/2014/main" id="{2583AA57-6A51-4C48-8BEF-3FDAA2E9C3C1}"/>
              </a:ext>
            </a:extLst>
          </p:cNvPr>
          <p:cNvSpPr txBox="1">
            <a:spLocks/>
          </p:cNvSpPr>
          <p:nvPr/>
        </p:nvSpPr>
        <p:spPr bwMode="auto">
          <a:xfrm>
            <a:off x="0" y="569503"/>
            <a:ext cx="5436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Maslow's hierarchy of 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needs</a:t>
            </a:r>
            <a:endParaRPr kumimoji="1" lang="ja-JP" altLang="en-US" sz="4000" b="0" i="0" u="none" strike="noStrike" kern="0" cap="none" spc="0" normalizeH="0" baseline="0" noProof="0" dirty="0">
              <a:ln>
                <a:noFill/>
              </a:ln>
              <a:solidFill>
                <a:srgbClr val="FF99FF"/>
              </a:solidFill>
              <a:effectLst/>
              <a:uLnTx/>
              <a:uFillTx/>
              <a:latin typeface="Arial Narrow"/>
              <a:ea typeface="ＭＳ Ｐゴシック"/>
              <a:cs typeface="+mj-cs"/>
            </a:endParaRPr>
          </a:p>
        </p:txBody>
      </p:sp>
      <p:sp>
        <p:nvSpPr>
          <p:cNvPr id="28" name="タイトル 3">
            <a:extLst>
              <a:ext uri="{FF2B5EF4-FFF2-40B4-BE49-F238E27FC236}">
                <a16:creationId xmlns:a16="http://schemas.microsoft.com/office/drawing/2014/main" id="{74EE8415-7928-4765-AD68-FE375DDBCFE1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10287000" cy="64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2pPr>
            <a:lvl3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3pPr>
            <a:lvl4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4pPr>
            <a:lvl5pPr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 Narrow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マズローの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99FF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人が必要としていること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Narrow"/>
                <a:ea typeface="ＭＳ Ｐゴシック"/>
                <a:cs typeface="+mj-cs"/>
              </a:rPr>
              <a:t>の階層化</a:t>
            </a:r>
          </a:p>
        </p:txBody>
      </p:sp>
      <p:sp>
        <p:nvSpPr>
          <p:cNvPr id="35" name="コンテンツ プレースホルダー 4">
            <a:extLst>
              <a:ext uri="{FF2B5EF4-FFF2-40B4-BE49-F238E27FC236}">
                <a16:creationId xmlns:a16="http://schemas.microsoft.com/office/drawing/2014/main" id="{0138D29C-4F9F-49A3-ADAB-3D75A617E2A0}"/>
              </a:ext>
            </a:extLst>
          </p:cNvPr>
          <p:cNvSpPr txBox="1">
            <a:spLocks/>
          </p:cNvSpPr>
          <p:nvPr/>
        </p:nvSpPr>
        <p:spPr bwMode="auto">
          <a:xfrm>
            <a:off x="103418" y="6046360"/>
            <a:ext cx="327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B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Physiological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B65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6" name="コンテンツ プレースホルダー 4">
            <a:extLst>
              <a:ext uri="{FF2B5EF4-FFF2-40B4-BE49-F238E27FC236}">
                <a16:creationId xmlns:a16="http://schemas.microsoft.com/office/drawing/2014/main" id="{F8BF8521-9A6F-4A16-8345-E14B91D49A70}"/>
              </a:ext>
            </a:extLst>
          </p:cNvPr>
          <p:cNvSpPr txBox="1">
            <a:spLocks/>
          </p:cNvSpPr>
          <p:nvPr/>
        </p:nvSpPr>
        <p:spPr bwMode="auto">
          <a:xfrm>
            <a:off x="103418" y="5271322"/>
            <a:ext cx="2736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B4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Safety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B4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7" name="コンテンツ プレースホルダー 4">
            <a:extLst>
              <a:ext uri="{FF2B5EF4-FFF2-40B4-BE49-F238E27FC236}">
                <a16:creationId xmlns:a16="http://schemas.microsoft.com/office/drawing/2014/main" id="{571273B8-D0E5-4D0C-BC0F-5B502329AAC8}"/>
              </a:ext>
            </a:extLst>
          </p:cNvPr>
          <p:cNvSpPr txBox="1">
            <a:spLocks/>
          </p:cNvSpPr>
          <p:nvPr/>
        </p:nvSpPr>
        <p:spPr bwMode="auto">
          <a:xfrm>
            <a:off x="92465" y="4490518"/>
            <a:ext cx="500293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EFD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Belongingness/Love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FEFD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8" name="コンテンツ プレースホルダー 4">
            <a:extLst>
              <a:ext uri="{FF2B5EF4-FFF2-40B4-BE49-F238E27FC236}">
                <a16:creationId xmlns:a16="http://schemas.microsoft.com/office/drawing/2014/main" id="{6AC07F02-8932-417D-9B06-AECC40C15EC0}"/>
              </a:ext>
            </a:extLst>
          </p:cNvPr>
          <p:cNvSpPr txBox="1">
            <a:spLocks/>
          </p:cNvSpPr>
          <p:nvPr/>
        </p:nvSpPr>
        <p:spPr bwMode="auto">
          <a:xfrm>
            <a:off x="92465" y="3637083"/>
            <a:ext cx="2412000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82FE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Esteem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82FE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39" name="コンテンツ プレースホルダー 4">
            <a:extLst>
              <a:ext uri="{FF2B5EF4-FFF2-40B4-BE49-F238E27FC236}">
                <a16:creationId xmlns:a16="http://schemas.microsoft.com/office/drawing/2014/main" id="{C3004474-7E8A-4F40-8FBF-BB9B57414BC5}"/>
              </a:ext>
            </a:extLst>
          </p:cNvPr>
          <p:cNvSpPr txBox="1">
            <a:spLocks/>
          </p:cNvSpPr>
          <p:nvPr/>
        </p:nvSpPr>
        <p:spPr bwMode="auto">
          <a:xfrm>
            <a:off x="92465" y="2364380"/>
            <a:ext cx="2483919" cy="3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92075" bIns="46038" numCol="1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pitchFamily="2" charset="2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defRPr kumimoji="1" sz="3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FF9966"/>
              </a:buClr>
              <a:buSzPct val="50000"/>
              <a:buFont typeface="Monotype Sorts" pitchFamily="2" charset="2"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9896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ＭＳ Ｐゴシック"/>
                <a:cs typeface="+mn-cs"/>
              </a:rPr>
              <a:t>Self-actualization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rgbClr val="9896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277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標準デザイン">
  <a:themeElements>
    <a:clrScheme name="">
      <a:dk1>
        <a:srgbClr val="010000"/>
      </a:dk1>
      <a:lt1>
        <a:srgbClr val="FFFFFF"/>
      </a:lt1>
      <a:dk2>
        <a:srgbClr val="000000"/>
      </a:dk2>
      <a:lt2>
        <a:srgbClr val="FFFF00"/>
      </a:lt2>
      <a:accent1>
        <a:srgbClr val="CCECFF"/>
      </a:accent1>
      <a:accent2>
        <a:srgbClr val="FFFFCC"/>
      </a:accent2>
      <a:accent3>
        <a:srgbClr val="AAAAAA"/>
      </a:accent3>
      <a:accent4>
        <a:srgbClr val="DADADA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1_標準デザイン">
      <a:majorFont>
        <a:latin typeface="Arial Narrow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1_標準デザイン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標準デザイン">
  <a:themeElements>
    <a:clrScheme name="">
      <a:dk1>
        <a:srgbClr val="010000"/>
      </a:dk1>
      <a:lt1>
        <a:srgbClr val="FFFFFF"/>
      </a:lt1>
      <a:dk2>
        <a:srgbClr val="000000"/>
      </a:dk2>
      <a:lt2>
        <a:srgbClr val="FFFF00"/>
      </a:lt2>
      <a:accent1>
        <a:srgbClr val="CCECFF"/>
      </a:accent1>
      <a:accent2>
        <a:srgbClr val="FFFFCC"/>
      </a:accent2>
      <a:accent3>
        <a:srgbClr val="AAAAAA"/>
      </a:accent3>
      <a:accent4>
        <a:srgbClr val="DADADA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標準デザイン">
      <a:majorFont>
        <a:latin typeface="Arial Narrow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標準デザイン">
  <a:themeElements>
    <a:clrScheme name="">
      <a:dk1>
        <a:srgbClr val="010000"/>
      </a:dk1>
      <a:lt1>
        <a:srgbClr val="FFFFFF"/>
      </a:lt1>
      <a:dk2>
        <a:srgbClr val="000000"/>
      </a:dk2>
      <a:lt2>
        <a:srgbClr val="FFFF00"/>
      </a:lt2>
      <a:accent1>
        <a:srgbClr val="CCECFF"/>
      </a:accent1>
      <a:accent2>
        <a:srgbClr val="FFFFCC"/>
      </a:accent2>
      <a:accent3>
        <a:srgbClr val="AAAAAA"/>
      </a:accent3>
      <a:accent4>
        <a:srgbClr val="DADADA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標準デザイン">
      <a:majorFont>
        <a:latin typeface="Arial Narrow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標準デザイン">
  <a:themeElements>
    <a:clrScheme name="">
      <a:dk1>
        <a:srgbClr val="010000"/>
      </a:dk1>
      <a:lt1>
        <a:srgbClr val="FFFFFF"/>
      </a:lt1>
      <a:dk2>
        <a:srgbClr val="000000"/>
      </a:dk2>
      <a:lt2>
        <a:srgbClr val="FFFF00"/>
      </a:lt2>
      <a:accent1>
        <a:srgbClr val="CCECFF"/>
      </a:accent1>
      <a:accent2>
        <a:srgbClr val="FFFFCC"/>
      </a:accent2>
      <a:accent3>
        <a:srgbClr val="AAAAAA"/>
      </a:accent3>
      <a:accent4>
        <a:srgbClr val="DADADA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標準デザイン">
      <a:majorFont>
        <a:latin typeface="Arial Narrow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10000"/>
    </a:dk1>
    <a:lt1>
      <a:srgbClr val="FFFFFF"/>
    </a:lt1>
    <a:dk2>
      <a:srgbClr val="000000"/>
    </a:dk2>
    <a:lt2>
      <a:srgbClr val="FFFF00"/>
    </a:lt2>
    <a:accent1>
      <a:srgbClr val="CCECFF"/>
    </a:accent1>
    <a:accent2>
      <a:srgbClr val="FFFFCC"/>
    </a:accent2>
    <a:accent3>
      <a:srgbClr val="AAAAAA"/>
    </a:accent3>
    <a:accent4>
      <a:srgbClr val="DADADA"/>
    </a:accent4>
    <a:accent5>
      <a:srgbClr val="E2F4FF"/>
    </a:accent5>
    <a:accent6>
      <a:srgbClr val="E7E7B9"/>
    </a:accent6>
    <a:hlink>
      <a:srgbClr val="FF9966"/>
    </a:hlink>
    <a:folHlink>
      <a:srgbClr val="FFFF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8942</TotalTime>
  <Words>1936</Words>
  <Application>Microsoft Office PowerPoint</Application>
  <PresentationFormat>35mm スライド</PresentationFormat>
  <Paragraphs>371</Paragraphs>
  <Slides>18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18</vt:i4>
      </vt:variant>
    </vt:vector>
  </HeadingPairs>
  <TitlesOfParts>
    <vt:vector size="29" baseType="lpstr">
      <vt:lpstr>HGS白洲太楷書体</vt:lpstr>
      <vt:lpstr>HG創英角ﾎﾟｯﾌﾟ体</vt:lpstr>
      <vt:lpstr>Monotype Sorts</vt:lpstr>
      <vt:lpstr>ＭＳ Ｐゴシック</vt:lpstr>
      <vt:lpstr>Arial</vt:lpstr>
      <vt:lpstr>Arial Narrow</vt:lpstr>
      <vt:lpstr>Times New Roman</vt:lpstr>
      <vt:lpstr>1_標準デザイン</vt:lpstr>
      <vt:lpstr>標準デザイン</vt:lpstr>
      <vt:lpstr>3_標準デザイン</vt:lpstr>
      <vt:lpstr>6_標準デザイン</vt:lpstr>
      <vt:lpstr>PowerPoint プレゼンテーション</vt:lpstr>
      <vt:lpstr>PowerPoint プレゼンテーション</vt:lpstr>
      <vt:lpstr>Characteristics of self-actualizers Motivation and personality （A.H.Maslow:1970） http://s-f-walker.org.uk/pubsebooks/pdfs/Motivation_and_Personality-Maslow.pdf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「needs」と「欲求（desire）」の違い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岩室紳也</dc:title>
  <dc:creator>岩室紳也</dc:creator>
  <cp:lastModifiedBy>Iwamuro Shinya</cp:lastModifiedBy>
  <cp:revision>521</cp:revision>
  <cp:lastPrinted>2001-02-24T05:38:54Z</cp:lastPrinted>
  <dcterms:created xsi:type="dcterms:W3CDTF">2000-07-24T05:39:07Z</dcterms:created>
  <dcterms:modified xsi:type="dcterms:W3CDTF">2020-01-19T00:54:37Z</dcterms:modified>
</cp:coreProperties>
</file>